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304" r:id="rId15"/>
    <p:sldId id="303" r:id="rId16"/>
    <p:sldId id="274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305" r:id="rId27"/>
    <p:sldId id="283" r:id="rId28"/>
    <p:sldId id="284" r:id="rId29"/>
    <p:sldId id="285" r:id="rId30"/>
    <p:sldId id="287" r:id="rId31"/>
    <p:sldId id="291" r:id="rId32"/>
    <p:sldId id="307" r:id="rId33"/>
    <p:sldId id="288" r:id="rId34"/>
    <p:sldId id="308" r:id="rId35"/>
    <p:sldId id="292" r:id="rId36"/>
    <p:sldId id="306" r:id="rId37"/>
    <p:sldId id="294" r:id="rId38"/>
    <p:sldId id="293" r:id="rId39"/>
    <p:sldId id="295" r:id="rId40"/>
    <p:sldId id="296" r:id="rId41"/>
    <p:sldId id="297" r:id="rId42"/>
    <p:sldId id="298" r:id="rId43"/>
    <p:sldId id="289" r:id="rId44"/>
    <p:sldId id="299" r:id="rId45"/>
    <p:sldId id="300" r:id="rId46"/>
    <p:sldId id="301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E68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95.png"/><Relationship Id="rId3" Type="http://schemas.openxmlformats.org/officeDocument/2006/relationships/image" Target="../media/image13.png"/><Relationship Id="rId21" Type="http://schemas.openxmlformats.org/officeDocument/2006/relationships/image" Target="../media/image90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6.png"/><Relationship Id="rId25" Type="http://schemas.openxmlformats.org/officeDocument/2006/relationships/image" Target="../media/image94.png"/><Relationship Id="rId2" Type="http://schemas.openxmlformats.org/officeDocument/2006/relationships/image" Target="../media/image12.png"/><Relationship Id="rId16" Type="http://schemas.openxmlformats.org/officeDocument/2006/relationships/image" Target="../media/image89.png"/><Relationship Id="rId20" Type="http://schemas.openxmlformats.org/officeDocument/2006/relationships/image" Target="../media/image29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png"/><Relationship Id="rId24" Type="http://schemas.openxmlformats.org/officeDocument/2006/relationships/image" Target="../media/image93.png"/><Relationship Id="rId5" Type="http://schemas.openxmlformats.org/officeDocument/2006/relationships/image" Target="../media/image15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106.png"/><Relationship Id="rId3" Type="http://schemas.openxmlformats.org/officeDocument/2006/relationships/image" Target="../media/image1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5" Type="http://schemas.openxmlformats.org/officeDocument/2006/relationships/image" Target="../media/image15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26" Type="http://schemas.openxmlformats.org/officeDocument/2006/relationships/image" Target="../media/image122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8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20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26" Type="http://schemas.openxmlformats.org/officeDocument/2006/relationships/image" Target="../media/image144.png"/><Relationship Id="rId39" Type="http://schemas.openxmlformats.org/officeDocument/2006/relationships/image" Target="../media/image157.png"/><Relationship Id="rId21" Type="http://schemas.openxmlformats.org/officeDocument/2006/relationships/image" Target="../media/image139.png"/><Relationship Id="rId34" Type="http://schemas.openxmlformats.org/officeDocument/2006/relationships/image" Target="../media/image152.png"/><Relationship Id="rId42" Type="http://schemas.openxmlformats.org/officeDocument/2006/relationships/image" Target="../media/image16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41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155.png"/><Relationship Id="rId40" Type="http://schemas.openxmlformats.org/officeDocument/2006/relationships/image" Target="../media/image158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image" Target="../media/image20.png"/><Relationship Id="rId19" Type="http://schemas.openxmlformats.org/officeDocument/2006/relationships/image" Target="../media/image137.png"/><Relationship Id="rId31" Type="http://schemas.openxmlformats.org/officeDocument/2006/relationships/image" Target="../media/image14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Relationship Id="rId35" Type="http://schemas.openxmlformats.org/officeDocument/2006/relationships/image" Target="../media/image153.png"/><Relationship Id="rId8" Type="http://schemas.openxmlformats.org/officeDocument/2006/relationships/image" Target="../media/image18.png"/><Relationship Id="rId3" Type="http://schemas.openxmlformats.org/officeDocument/2006/relationships/image" Target="../media/image136.png"/><Relationship Id="rId12" Type="http://schemas.openxmlformats.org/officeDocument/2006/relationships/image" Target="../media/image76.png"/><Relationship Id="rId17" Type="http://schemas.openxmlformats.org/officeDocument/2006/relationships/image" Target="../media/image28.png"/><Relationship Id="rId25" Type="http://schemas.openxmlformats.org/officeDocument/2006/relationships/image" Target="../media/image143.png"/><Relationship Id="rId33" Type="http://schemas.openxmlformats.org/officeDocument/2006/relationships/image" Target="../media/image151.png"/><Relationship Id="rId38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68.png"/><Relationship Id="rId39" Type="http://schemas.openxmlformats.org/officeDocument/2006/relationships/image" Target="../media/image181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42" Type="http://schemas.openxmlformats.org/officeDocument/2006/relationships/image" Target="../media/image184.png"/><Relationship Id="rId47" Type="http://schemas.openxmlformats.org/officeDocument/2006/relationships/image" Target="../media/image189.png"/><Relationship Id="rId50" Type="http://schemas.openxmlformats.org/officeDocument/2006/relationships/image" Target="../media/image192.png"/><Relationship Id="rId55" Type="http://schemas.openxmlformats.org/officeDocument/2006/relationships/image" Target="../media/image197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162.png"/><Relationship Id="rId29" Type="http://schemas.openxmlformats.org/officeDocument/2006/relationships/image" Target="../media/image171.png"/><Relationship Id="rId11" Type="http://schemas.openxmlformats.org/officeDocument/2006/relationships/image" Target="../media/image21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3" Type="http://schemas.openxmlformats.org/officeDocument/2006/relationships/image" Target="../media/image19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52" Type="http://schemas.openxmlformats.org/officeDocument/2006/relationships/image" Target="../media/image194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png"/><Relationship Id="rId56" Type="http://schemas.openxmlformats.org/officeDocument/2006/relationships/image" Target="../media/image198.png"/><Relationship Id="rId8" Type="http://schemas.openxmlformats.org/officeDocument/2006/relationships/image" Target="../media/image18.png"/><Relationship Id="rId51" Type="http://schemas.openxmlformats.org/officeDocument/2006/relationships/image" Target="../media/image193.png"/><Relationship Id="rId3" Type="http://schemas.openxmlformats.org/officeDocument/2006/relationships/image" Target="../media/image136.png"/><Relationship Id="rId12" Type="http://schemas.openxmlformats.org/officeDocument/2006/relationships/image" Target="../media/image76.png"/><Relationship Id="rId17" Type="http://schemas.openxmlformats.org/officeDocument/2006/relationships/image" Target="../media/image26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20" Type="http://schemas.openxmlformats.org/officeDocument/2006/relationships/image" Target="../media/image29.png"/><Relationship Id="rId41" Type="http://schemas.openxmlformats.org/officeDocument/2006/relationships/image" Target="../media/image183.png"/><Relationship Id="rId54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5" Type="http://schemas.openxmlformats.org/officeDocument/2006/relationships/image" Target="../media/image161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49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26" Type="http://schemas.openxmlformats.org/officeDocument/2006/relationships/image" Target="../media/image206.png"/><Relationship Id="rId3" Type="http://schemas.openxmlformats.org/officeDocument/2006/relationships/image" Target="../media/image136.png"/><Relationship Id="rId21" Type="http://schemas.openxmlformats.org/officeDocument/2006/relationships/image" Target="../media/image201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8.png"/><Relationship Id="rId25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204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10" Type="http://schemas.openxmlformats.org/officeDocument/2006/relationships/image" Target="../media/image20.png"/><Relationship Id="rId19" Type="http://schemas.openxmlformats.org/officeDocument/2006/relationships/image" Target="../media/image19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9.png"/><Relationship Id="rId26" Type="http://schemas.openxmlformats.org/officeDocument/2006/relationships/image" Target="../media/image206.png"/><Relationship Id="rId3" Type="http://schemas.openxmlformats.org/officeDocument/2006/relationships/image" Target="../media/image136.png"/><Relationship Id="rId21" Type="http://schemas.openxmlformats.org/officeDocument/2006/relationships/image" Target="../media/image201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8.png"/><Relationship Id="rId25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204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203.png"/><Relationship Id="rId28" Type="http://schemas.openxmlformats.org/officeDocument/2006/relationships/image" Target="../media/image210.png"/><Relationship Id="rId10" Type="http://schemas.openxmlformats.org/officeDocument/2006/relationships/image" Target="../media/image20.png"/><Relationship Id="rId19" Type="http://schemas.openxmlformats.org/officeDocument/2006/relationships/image" Target="../media/image20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203.png"/><Relationship Id="rId3" Type="http://schemas.openxmlformats.org/officeDocument/2006/relationships/image" Target="../media/image136.png"/><Relationship Id="rId21" Type="http://schemas.openxmlformats.org/officeDocument/2006/relationships/image" Target="../media/image211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6.png"/><Relationship Id="rId25" Type="http://schemas.openxmlformats.org/officeDocument/2006/relationships/image" Target="../media/image202.png"/><Relationship Id="rId2" Type="http://schemas.openxmlformats.org/officeDocument/2006/relationships/image" Target="../media/image12.png"/><Relationship Id="rId16" Type="http://schemas.openxmlformats.org/officeDocument/2006/relationships/image" Target="../media/image207.png"/><Relationship Id="rId20" Type="http://schemas.openxmlformats.org/officeDocument/2006/relationships/image" Target="../media/image29.png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201.png"/><Relationship Id="rId5" Type="http://schemas.openxmlformats.org/officeDocument/2006/relationships/image" Target="../media/image15.png"/><Relationship Id="rId15" Type="http://schemas.openxmlformats.org/officeDocument/2006/relationships/image" Target="../media/image206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12.png"/><Relationship Id="rId27" Type="http://schemas.openxmlformats.org/officeDocument/2006/relationships/image" Target="../media/image204.png"/><Relationship Id="rId30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222.png"/><Relationship Id="rId3" Type="http://schemas.openxmlformats.org/officeDocument/2006/relationships/image" Target="../media/image136.png"/><Relationship Id="rId21" Type="http://schemas.openxmlformats.org/officeDocument/2006/relationships/image" Target="../media/image217.png"/><Relationship Id="rId34" Type="http://schemas.openxmlformats.org/officeDocument/2006/relationships/image" Target="../media/image206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5" Type="http://schemas.openxmlformats.org/officeDocument/2006/relationships/image" Target="../media/image221.png"/><Relationship Id="rId33" Type="http://schemas.openxmlformats.org/officeDocument/2006/relationships/image" Target="../media/image19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16.png"/><Relationship Id="rId29" Type="http://schemas.openxmlformats.org/officeDocument/2006/relationships/image" Target="../media/image2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220.png"/><Relationship Id="rId32" Type="http://schemas.openxmlformats.org/officeDocument/2006/relationships/image" Target="../media/image228.jpeg"/><Relationship Id="rId5" Type="http://schemas.openxmlformats.org/officeDocument/2006/relationships/image" Target="../media/image15.png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2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8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3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31.png"/><Relationship Id="rId23" Type="http://schemas.openxmlformats.org/officeDocument/2006/relationships/image" Target="../media/image23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38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3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3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41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3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4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4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4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4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30.png"/><Relationship Id="rId15" Type="http://schemas.openxmlformats.org/officeDocument/2006/relationships/image" Target="../media/image24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53.png"/><Relationship Id="rId7" Type="http://schemas.openxmlformats.org/officeDocument/2006/relationships/image" Target="../media/image250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1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1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5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56.png"/><Relationship Id="rId7" Type="http://schemas.openxmlformats.org/officeDocument/2006/relationships/image" Target="../media/image250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1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2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3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261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60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50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1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264.png"/><Relationship Id="rId7" Type="http://schemas.openxmlformats.org/officeDocument/2006/relationships/image" Target="../media/image250.png"/><Relationship Id="rId12" Type="http://schemas.openxmlformats.org/officeDocument/2006/relationships/image" Target="../media/image76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1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4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6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5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68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6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6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7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7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8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7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1.png"/><Relationship Id="rId2" Type="http://schemas.openxmlformats.org/officeDocument/2006/relationships/video" Target="../media/media9.mp4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9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75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50.png"/><Relationship Id="rId14" Type="http://schemas.openxmlformats.org/officeDocument/2006/relationships/image" Target="../media/image76.png"/><Relationship Id="rId22" Type="http://schemas.openxmlformats.org/officeDocument/2006/relationships/image" Target="../media/image2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76.png"/><Relationship Id="rId3" Type="http://schemas.openxmlformats.org/officeDocument/2006/relationships/image" Target="../media/image13.png"/><Relationship Id="rId21" Type="http://schemas.openxmlformats.org/officeDocument/2006/relationships/image" Target="../media/image279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6.png"/><Relationship Id="rId5" Type="http://schemas.openxmlformats.org/officeDocument/2006/relationships/image" Target="../media/image230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27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8.png"/><Relationship Id="rId4" Type="http://schemas.openxmlformats.org/officeDocument/2006/relationships/image" Target="../media/image2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6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64.png"/><Relationship Id="rId5" Type="http://schemas.openxmlformats.org/officeDocument/2006/relationships/image" Target="../media/image15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71.png"/><Relationship Id="rId3" Type="http://schemas.openxmlformats.org/officeDocument/2006/relationships/image" Target="../media/image13.png"/><Relationship Id="rId21" Type="http://schemas.openxmlformats.org/officeDocument/2006/relationships/image" Target="../media/image66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69.png"/><Relationship Id="rId5" Type="http://schemas.openxmlformats.org/officeDocument/2006/relationships/image" Target="../media/image15.png"/><Relationship Id="rId15" Type="http://schemas.openxmlformats.org/officeDocument/2006/relationships/image" Target="../media/image59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84.png"/><Relationship Id="rId3" Type="http://schemas.openxmlformats.org/officeDocument/2006/relationships/image" Target="../media/image13.png"/><Relationship Id="rId21" Type="http://schemas.openxmlformats.org/officeDocument/2006/relationships/image" Target="../media/image79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6.png"/><Relationship Id="rId25" Type="http://schemas.openxmlformats.org/officeDocument/2006/relationships/image" Target="../media/image83.png"/><Relationship Id="rId2" Type="http://schemas.openxmlformats.org/officeDocument/2006/relationships/image" Target="../media/image12.png"/><Relationship Id="rId16" Type="http://schemas.openxmlformats.org/officeDocument/2006/relationships/image" Target="../media/image78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png"/><Relationship Id="rId24" Type="http://schemas.openxmlformats.org/officeDocument/2006/relationships/image" Target="../media/image82.png"/><Relationship Id="rId5" Type="http://schemas.openxmlformats.org/officeDocument/2006/relationships/image" Target="../media/image15.png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87.png"/><Relationship Id="rId7" Type="http://schemas.openxmlformats.org/officeDocument/2006/relationships/image" Target="../media/image17.png"/><Relationship Id="rId12" Type="http://schemas.openxmlformats.org/officeDocument/2006/relationships/image" Target="../media/image76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8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5.png"/><Relationship Id="rId5" Type="http://schemas.openxmlformats.org/officeDocument/2006/relationships/image" Target="../media/image15.png"/><Relationship Id="rId15" Type="http://schemas.openxmlformats.org/officeDocument/2006/relationships/image" Target="../media/image8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9321800"/>
            <a:ext cx="18376900" cy="71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10020300"/>
            <a:ext cx="18478500" cy="35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16506317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0">
            <a:off x="17081500" y="12700"/>
            <a:ext cx="1727200" cy="146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0">
            <a:off x="16370300" y="12700"/>
            <a:ext cx="1727200" cy="146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0">
            <a:off x="15659100" y="12700"/>
            <a:ext cx="1727200" cy="146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0">
            <a:off x="14935200" y="12700"/>
            <a:ext cx="17272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508000"/>
            <a:ext cx="20320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300" y="9410700"/>
            <a:ext cx="2921000" cy="673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800000">
            <a:off x="-444500" y="7734300"/>
            <a:ext cx="1727200" cy="146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800000">
            <a:off x="266700" y="7734300"/>
            <a:ext cx="1727200" cy="146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800000">
            <a:off x="977900" y="7734300"/>
            <a:ext cx="1727200" cy="146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800000">
            <a:off x="1701800" y="7734300"/>
            <a:ext cx="1727200" cy="146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0800" y="5854700"/>
            <a:ext cx="7747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9100" y="2895600"/>
            <a:ext cx="13271500" cy="386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600" y="5981700"/>
            <a:ext cx="92456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50800"/>
            <a:ext cx="14732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9300" y="114300"/>
            <a:ext cx="40386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38300" y="3124200"/>
            <a:ext cx="5334000" cy="35052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54900" y="3124200"/>
            <a:ext cx="5334000" cy="3200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77900" y="2959100"/>
            <a:ext cx="2603500" cy="393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88300" y="7137400"/>
            <a:ext cx="4178300" cy="1054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84500" y="7073900"/>
            <a:ext cx="2806700" cy="1054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46100" y="7175500"/>
            <a:ext cx="3759200" cy="1054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4700" y="7823200"/>
            <a:ext cx="4368800" cy="812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13700" y="7823200"/>
            <a:ext cx="4064000" cy="825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280900" y="7950200"/>
            <a:ext cx="4813300" cy="5588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02. </a:t>
            </a:r>
            <a:r>
              <a:rPr lang="ko-KR" altLang="en-US" b="1" dirty="0" smtClean="0">
                <a:latin typeface="+mj-ea"/>
                <a:ea typeface="+mj-ea"/>
              </a:rPr>
              <a:t>프로젝트 배경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01.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9300" y="114300"/>
            <a:ext cx="27051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63500" y="2095500"/>
            <a:ext cx="11709400" cy="4851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17800" y="3136900"/>
            <a:ext cx="5854700" cy="2425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5200" y="2705100"/>
            <a:ext cx="1739900" cy="24003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6200" y="5359400"/>
            <a:ext cx="11709400" cy="4851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92400" y="6413500"/>
            <a:ext cx="5854700" cy="2425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09800" y="5969000"/>
            <a:ext cx="1739900" cy="24003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600" y="2108200"/>
            <a:ext cx="11709400" cy="4851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82200" y="3162300"/>
            <a:ext cx="5854700" cy="2425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99600" y="2743200"/>
            <a:ext cx="1739900" cy="24003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600" y="5359400"/>
            <a:ext cx="11709400" cy="48514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82200" y="6451600"/>
            <a:ext cx="5854700" cy="2425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99600" y="5981700"/>
            <a:ext cx="1739900" cy="24003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486900" y="7556500"/>
            <a:ext cx="1879600" cy="7874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40900" y="2971800"/>
            <a:ext cx="1244600" cy="1054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59900" y="5867400"/>
            <a:ext cx="1943100" cy="19431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01200" y="4083963"/>
            <a:ext cx="1487240" cy="1008737"/>
          </a:xfrm>
          <a:prstGeom prst="rect">
            <a:avLst/>
          </a:prstGeom>
        </p:spPr>
      </p:pic>
      <p:sp>
        <p:nvSpPr>
          <p:cNvPr id="66" name="TextBox 3"/>
          <p:cNvSpPr txBox="1"/>
          <p:nvPr/>
        </p:nvSpPr>
        <p:spPr>
          <a:xfrm>
            <a:off x="2517588" y="4207331"/>
            <a:ext cx="1092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1" i="0" u="none" strike="noStrike" dirty="0">
                <a:solidFill>
                  <a:srgbClr val="FFFFFF"/>
                </a:solidFill>
                <a:ea typeface="Pretendard Bold"/>
              </a:rPr>
              <a:t>전력량</a:t>
            </a:r>
            <a:r>
              <a:rPr lang="en-US" sz="2300" b="1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1" i="0" u="none" strike="noStrike" dirty="0">
                <a:solidFill>
                  <a:srgbClr val="FFFFFF"/>
                </a:solidFill>
                <a:ea typeface="Pretendard Bold"/>
              </a:rPr>
              <a:t>시각화</a:t>
            </a:r>
          </a:p>
        </p:txBody>
      </p:sp>
      <p:sp>
        <p:nvSpPr>
          <p:cNvPr id="70" name="TextBox 4"/>
          <p:cNvSpPr txBox="1"/>
          <p:nvPr/>
        </p:nvSpPr>
        <p:spPr>
          <a:xfrm>
            <a:off x="2466788" y="7551446"/>
            <a:ext cx="1193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1" i="0" u="none" strike="noStrike" dirty="0">
                <a:solidFill>
                  <a:srgbClr val="FFFFFF"/>
                </a:solidFill>
                <a:ea typeface="Pretendard Bold"/>
              </a:rPr>
              <a:t>전력량</a:t>
            </a:r>
          </a:p>
          <a:p>
            <a:pPr lvl="0" algn="ctr">
              <a:lnSpc>
                <a:spcPct val="99600"/>
              </a:lnSpc>
            </a:pPr>
            <a:r>
              <a:rPr lang="ko-KR" sz="2300" b="1" i="0" u="none" strike="noStrike" dirty="0">
                <a:solidFill>
                  <a:srgbClr val="FFFFFF"/>
                </a:solidFill>
                <a:ea typeface="Pretendard Bold"/>
              </a:rPr>
              <a:t>예측</a:t>
            </a:r>
          </a:p>
        </p:txBody>
      </p:sp>
      <p:pic>
        <p:nvPicPr>
          <p:cNvPr id="1026" name="Picture 2" descr="막대 차트 | 통계 소개 | JMP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832100"/>
            <a:ext cx="143204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31321" y="6167146"/>
            <a:ext cx="1371451" cy="127635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64000" y="3334087"/>
            <a:ext cx="426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전력량을 아파트 평균 소비 전력량과 비교하여 사용량을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인지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자신의 아파트와 다른 아파트의 전력사용량 비교 시각화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360524" y="6774082"/>
            <a:ext cx="426720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 관련 정책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보상 관련 키워드로 뉴스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 관련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관심 향상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335124" y="3315375"/>
            <a:ext cx="4267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층간 소음 등 아파트 주민간의 갈등이나 의사소통 해결방안으로 커뮤니티 서비스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제공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앱의 접근성을 높여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 중립에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기여 할 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있도록 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09838" y="6833622"/>
            <a:ext cx="47628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대전광역시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 별 전력 사용량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아파트 다음달 전력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08175" y="341868"/>
            <a:ext cx="122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</a:t>
            </a:r>
            <a:endParaRPr lang="ko-KR" altLang="en-US" sz="3600" dirty="0">
              <a:solidFill>
                <a:srgbClr val="057E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69" name="TextBox 68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배경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365" y="2286000"/>
            <a:ext cx="16141700" cy="7137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pic>
        <p:nvPicPr>
          <p:cNvPr id="75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4400" y="5346700"/>
            <a:ext cx="1206500" cy="1117600"/>
          </a:xfrm>
          <a:prstGeom prst="rect">
            <a:avLst/>
          </a:prstGeom>
        </p:spPr>
      </p:pic>
      <p:sp>
        <p:nvSpPr>
          <p:cNvPr id="54" name="TextBox 2"/>
          <p:cNvSpPr txBox="1"/>
          <p:nvPr/>
        </p:nvSpPr>
        <p:spPr>
          <a:xfrm>
            <a:off x="3409950" y="323850"/>
            <a:ext cx="3746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sz="3600" i="0" u="none" strike="noStrike" spc="-200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</a:t>
            </a:r>
            <a:r>
              <a:rPr lang="en-US" sz="3600" i="0" u="none" strike="noStrike" spc="-200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3600" i="0" u="none" strike="noStrike" spc="-200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효과</a:t>
            </a:r>
          </a:p>
        </p:txBody>
      </p:sp>
      <p:pic>
        <p:nvPicPr>
          <p:cNvPr id="55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28800" y="50800"/>
            <a:ext cx="1485900" cy="1447800"/>
          </a:xfrm>
          <a:prstGeom prst="rect">
            <a:avLst/>
          </a:prstGeom>
        </p:spPr>
      </p:pic>
      <p:grpSp>
        <p:nvGrpSpPr>
          <p:cNvPr id="85" name="그룹 84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86" name="TextBox 85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배경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7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73536" y="2419350"/>
            <a:ext cx="6197600" cy="6870700"/>
          </a:xfrm>
          <a:prstGeom prst="rect">
            <a:avLst/>
          </a:prstGeom>
        </p:spPr>
      </p:pic>
      <p:pic>
        <p:nvPicPr>
          <p:cNvPr id="118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6036" y="6559550"/>
            <a:ext cx="1130300" cy="1130300"/>
          </a:xfrm>
          <a:prstGeom prst="rect">
            <a:avLst/>
          </a:prstGeom>
        </p:spPr>
      </p:pic>
      <p:pic>
        <p:nvPicPr>
          <p:cNvPr id="119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64336" y="2711450"/>
            <a:ext cx="1130300" cy="1130300"/>
          </a:xfrm>
          <a:prstGeom prst="rect">
            <a:avLst/>
          </a:prstGeom>
        </p:spPr>
      </p:pic>
      <p:pic>
        <p:nvPicPr>
          <p:cNvPr id="120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3336" y="4019550"/>
            <a:ext cx="1130300" cy="1130300"/>
          </a:xfrm>
          <a:prstGeom prst="rect">
            <a:avLst/>
          </a:prstGeom>
        </p:spPr>
      </p:pic>
      <p:pic>
        <p:nvPicPr>
          <p:cNvPr id="121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29136" y="4006850"/>
            <a:ext cx="1130300" cy="1130300"/>
          </a:xfrm>
          <a:prstGeom prst="rect">
            <a:avLst/>
          </a:prstGeom>
        </p:spPr>
      </p:pic>
      <p:pic>
        <p:nvPicPr>
          <p:cNvPr id="122" name="Picture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54536" y="6521450"/>
            <a:ext cx="1130300" cy="1130300"/>
          </a:xfrm>
          <a:prstGeom prst="rect">
            <a:avLst/>
          </a:prstGeom>
        </p:spPr>
      </p:pic>
      <p:pic>
        <p:nvPicPr>
          <p:cNvPr id="123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26236" y="7842250"/>
            <a:ext cx="1130300" cy="113030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1016000" y="2387600"/>
            <a:ext cx="15633700" cy="7200900"/>
            <a:chOff x="1016000" y="2387600"/>
            <a:chExt cx="15633700" cy="7200900"/>
          </a:xfrm>
        </p:grpSpPr>
        <p:pic>
          <p:nvPicPr>
            <p:cNvPr id="137" name="Picture 42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19000" y="7620000"/>
              <a:ext cx="1727200" cy="812800"/>
            </a:xfrm>
            <a:prstGeom prst="rect">
              <a:avLst/>
            </a:prstGeom>
          </p:spPr>
        </p:pic>
        <p:pic>
          <p:nvPicPr>
            <p:cNvPr id="138" name="Picture 43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357100" y="8191500"/>
              <a:ext cx="3492500" cy="1397000"/>
            </a:xfrm>
            <a:prstGeom prst="rect">
              <a:avLst/>
            </a:prstGeom>
          </p:spPr>
        </p:pic>
        <p:pic>
          <p:nvPicPr>
            <p:cNvPr id="139" name="Picture 44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82700" y="7620000"/>
              <a:ext cx="6604000" cy="838200"/>
            </a:xfrm>
            <a:prstGeom prst="rect">
              <a:avLst/>
            </a:prstGeom>
          </p:spPr>
        </p:pic>
        <p:pic>
          <p:nvPicPr>
            <p:cNvPr id="140" name="Picture 45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97100" y="8128000"/>
              <a:ext cx="4000500" cy="1168400"/>
            </a:xfrm>
            <a:prstGeom prst="rect">
              <a:avLst/>
            </a:prstGeom>
          </p:spPr>
        </p:pic>
        <p:pic>
          <p:nvPicPr>
            <p:cNvPr id="141" name="Picture 46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3131800" y="4978400"/>
              <a:ext cx="2311400" cy="1181100"/>
            </a:xfrm>
            <a:prstGeom prst="rect">
              <a:avLst/>
            </a:prstGeom>
          </p:spPr>
        </p:pic>
        <p:pic>
          <p:nvPicPr>
            <p:cNvPr id="142" name="Picture 47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3106400" y="5549900"/>
              <a:ext cx="3543300" cy="1447800"/>
            </a:xfrm>
            <a:prstGeom prst="rect">
              <a:avLst/>
            </a:prstGeom>
          </p:spPr>
        </p:pic>
        <p:pic>
          <p:nvPicPr>
            <p:cNvPr id="143" name="Picture 48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66800" y="5041900"/>
              <a:ext cx="5448300" cy="812800"/>
            </a:xfrm>
            <a:prstGeom prst="rect">
              <a:avLst/>
            </a:prstGeom>
          </p:spPr>
        </p:pic>
        <p:pic>
          <p:nvPicPr>
            <p:cNvPr id="144" name="Picture 49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6000" y="5537200"/>
              <a:ext cx="5346700" cy="1143000"/>
            </a:xfrm>
            <a:prstGeom prst="rect">
              <a:avLst/>
            </a:prstGeom>
          </p:spPr>
        </p:pic>
        <p:pic>
          <p:nvPicPr>
            <p:cNvPr id="145" name="Picture 5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331700" y="2400300"/>
              <a:ext cx="1727200" cy="1181100"/>
            </a:xfrm>
            <a:prstGeom prst="rect">
              <a:avLst/>
            </a:prstGeom>
          </p:spPr>
        </p:pic>
        <p:pic>
          <p:nvPicPr>
            <p:cNvPr id="146" name="Picture 51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2306300" y="2832100"/>
              <a:ext cx="3492500" cy="1955800"/>
            </a:xfrm>
            <a:prstGeom prst="rect">
              <a:avLst/>
            </a:prstGeom>
          </p:spPr>
        </p:pic>
        <p:pic>
          <p:nvPicPr>
            <p:cNvPr id="147" name="Picture 52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270000" y="2387600"/>
              <a:ext cx="6629400" cy="812800"/>
            </a:xfrm>
            <a:prstGeom prst="rect">
              <a:avLst/>
            </a:prstGeom>
          </p:spPr>
        </p:pic>
        <p:pic>
          <p:nvPicPr>
            <p:cNvPr id="148" name="Picture 53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044700" y="2908300"/>
              <a:ext cx="4216400" cy="889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975100"/>
            <a:ext cx="8331200" cy="27813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8800" y="2590800"/>
            <a:ext cx="13792200" cy="6629400"/>
          </a:xfrm>
          <a:prstGeom prst="rect">
            <a:avLst/>
          </a:prstGeom>
        </p:spPr>
      </p:pic>
      <p:pic>
        <p:nvPicPr>
          <p:cNvPr id="38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320000">
            <a:off x="15455900" y="8216900"/>
            <a:ext cx="876300" cy="876300"/>
          </a:xfrm>
          <a:prstGeom prst="rect">
            <a:avLst/>
          </a:prstGeom>
        </p:spPr>
      </p:pic>
      <p:pic>
        <p:nvPicPr>
          <p:cNvPr id="39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92500" y="2578100"/>
            <a:ext cx="1206500" cy="1104900"/>
          </a:xfrm>
          <a:prstGeom prst="rect">
            <a:avLst/>
          </a:prstGeom>
        </p:spPr>
      </p:pic>
      <p:pic>
        <p:nvPicPr>
          <p:cNvPr id="40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47700" y="2578100"/>
            <a:ext cx="1244600" cy="1104900"/>
          </a:xfrm>
          <a:prstGeom prst="rect">
            <a:avLst/>
          </a:prstGeom>
        </p:spPr>
      </p:pic>
      <p:pic>
        <p:nvPicPr>
          <p:cNvPr id="41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45500" y="2578100"/>
            <a:ext cx="1219200" cy="1104900"/>
          </a:xfrm>
          <a:prstGeom prst="rect">
            <a:avLst/>
          </a:prstGeom>
        </p:spPr>
      </p:pic>
      <p:pic>
        <p:nvPicPr>
          <p:cNvPr id="42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2300" y="3568700"/>
            <a:ext cx="1828800" cy="1104900"/>
          </a:xfrm>
          <a:prstGeom prst="rect">
            <a:avLst/>
          </a:prstGeom>
        </p:spPr>
      </p:pic>
      <p:pic>
        <p:nvPicPr>
          <p:cNvPr id="43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05200" y="4521200"/>
            <a:ext cx="1143000" cy="1104900"/>
          </a:xfrm>
          <a:prstGeom prst="rect">
            <a:avLst/>
          </a:prstGeom>
        </p:spPr>
      </p:pic>
      <p:pic>
        <p:nvPicPr>
          <p:cNvPr id="44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62300" y="5422900"/>
            <a:ext cx="1854200" cy="1104900"/>
          </a:xfrm>
          <a:prstGeom prst="rect">
            <a:avLst/>
          </a:prstGeom>
        </p:spPr>
      </p:pic>
      <p:pic>
        <p:nvPicPr>
          <p:cNvPr id="45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05200" y="6350000"/>
            <a:ext cx="1143000" cy="1104900"/>
          </a:xfrm>
          <a:prstGeom prst="rect">
            <a:avLst/>
          </a:prstGeom>
        </p:spPr>
      </p:pic>
      <p:pic>
        <p:nvPicPr>
          <p:cNvPr id="46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92400" y="7429500"/>
            <a:ext cx="2832100" cy="1028700"/>
          </a:xfrm>
          <a:prstGeom prst="rect">
            <a:avLst/>
          </a:prstGeom>
        </p:spPr>
      </p:pic>
      <p:pic>
        <p:nvPicPr>
          <p:cNvPr id="47" name="Picture 4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62200" y="8305800"/>
            <a:ext cx="3479800" cy="1028700"/>
          </a:xfrm>
          <a:prstGeom prst="rect">
            <a:avLst/>
          </a:prstGeom>
        </p:spPr>
      </p:pic>
      <p:pic>
        <p:nvPicPr>
          <p:cNvPr id="48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59700" y="3530600"/>
            <a:ext cx="2578100" cy="1143000"/>
          </a:xfrm>
          <a:prstGeom prst="rect">
            <a:avLst/>
          </a:prstGeom>
        </p:spPr>
      </p:pic>
      <p:pic>
        <p:nvPicPr>
          <p:cNvPr id="49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19900" y="4508500"/>
            <a:ext cx="4432300" cy="1143000"/>
          </a:xfrm>
          <a:prstGeom prst="rect">
            <a:avLst/>
          </a:prstGeom>
        </p:spPr>
      </p:pic>
      <p:pic>
        <p:nvPicPr>
          <p:cNvPr id="50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8600" y="5422900"/>
            <a:ext cx="2349500" cy="1041400"/>
          </a:xfrm>
          <a:prstGeom prst="rect">
            <a:avLst/>
          </a:prstGeom>
        </p:spPr>
      </p:pic>
      <p:pic>
        <p:nvPicPr>
          <p:cNvPr id="51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19900" y="6273800"/>
            <a:ext cx="4432300" cy="1143000"/>
          </a:xfrm>
          <a:prstGeom prst="rect">
            <a:avLst/>
          </a:prstGeom>
        </p:spPr>
      </p:pic>
      <p:pic>
        <p:nvPicPr>
          <p:cNvPr id="52" name="Picture 5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19900" y="7302500"/>
            <a:ext cx="4432300" cy="1143000"/>
          </a:xfrm>
          <a:prstGeom prst="rect">
            <a:avLst/>
          </a:prstGeom>
        </p:spPr>
      </p:pic>
      <p:pic>
        <p:nvPicPr>
          <p:cNvPr id="53" name="Picture 5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861300" y="8191500"/>
            <a:ext cx="2362200" cy="1143000"/>
          </a:xfrm>
          <a:prstGeom prst="rect">
            <a:avLst/>
          </a:prstGeom>
        </p:spPr>
      </p:pic>
      <p:pic>
        <p:nvPicPr>
          <p:cNvPr id="54" name="Picture 5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874500" y="3416300"/>
            <a:ext cx="3937000" cy="1485900"/>
          </a:xfrm>
          <a:prstGeom prst="rect">
            <a:avLst/>
          </a:prstGeom>
        </p:spPr>
      </p:pic>
      <p:pic>
        <p:nvPicPr>
          <p:cNvPr id="55" name="Picture 5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823700" y="4368800"/>
            <a:ext cx="4102100" cy="1346200"/>
          </a:xfrm>
          <a:prstGeom prst="rect">
            <a:avLst/>
          </a:prstGeom>
        </p:spPr>
      </p:pic>
      <p:pic>
        <p:nvPicPr>
          <p:cNvPr id="56" name="Picture 5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230100" y="5499100"/>
            <a:ext cx="3479800" cy="1028700"/>
          </a:xfrm>
          <a:prstGeom prst="rect">
            <a:avLst/>
          </a:prstGeom>
        </p:spPr>
      </p:pic>
      <p:pic>
        <p:nvPicPr>
          <p:cNvPr id="57" name="Picture 5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573000" y="6438900"/>
            <a:ext cx="2743200" cy="1028700"/>
          </a:xfrm>
          <a:prstGeom prst="rect">
            <a:avLst/>
          </a:prstGeom>
        </p:spPr>
      </p:pic>
      <p:pic>
        <p:nvPicPr>
          <p:cNvPr id="58" name="Picture 5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446000" y="7429500"/>
            <a:ext cx="3035300" cy="1028700"/>
          </a:xfrm>
          <a:prstGeom prst="rect">
            <a:avLst/>
          </a:prstGeom>
        </p:spPr>
      </p:pic>
      <p:pic>
        <p:nvPicPr>
          <p:cNvPr id="59" name="Picture 5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230100" y="8305800"/>
            <a:ext cx="3479800" cy="1028700"/>
          </a:xfrm>
          <a:prstGeom prst="rect">
            <a:avLst/>
          </a:prstGeom>
        </p:spPr>
      </p:pic>
      <p:pic>
        <p:nvPicPr>
          <p:cNvPr id="62" name="Picture 2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651000" y="50800"/>
            <a:ext cx="1435100" cy="1447800"/>
          </a:xfrm>
          <a:prstGeom prst="rect">
            <a:avLst/>
          </a:prstGeom>
        </p:spPr>
      </p:pic>
      <p:pic>
        <p:nvPicPr>
          <p:cNvPr id="63" name="Picture 2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781300" y="88900"/>
            <a:ext cx="2667000" cy="1447800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78" name="TextBox 77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계획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04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0104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6400" y="53415"/>
            <a:ext cx="14859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4240" y="114300"/>
            <a:ext cx="26289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1600" y="2933700"/>
            <a:ext cx="2451100" cy="1028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51000" y="3136900"/>
            <a:ext cx="1993900" cy="838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00" y="4330700"/>
            <a:ext cx="2451100" cy="4241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87800" y="2933700"/>
            <a:ext cx="2451100" cy="1028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00500" y="3136900"/>
            <a:ext cx="2590800" cy="838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87800" y="4330700"/>
            <a:ext cx="2451100" cy="4241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1300" y="2933700"/>
            <a:ext cx="2451100" cy="1028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42100" y="3124200"/>
            <a:ext cx="2578100" cy="939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4330700"/>
            <a:ext cx="2451100" cy="4241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94800" y="2933700"/>
            <a:ext cx="2451100" cy="1028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58300" y="3136900"/>
            <a:ext cx="2146300" cy="838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94800" y="4330700"/>
            <a:ext cx="2451100" cy="4241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12600" y="2971800"/>
            <a:ext cx="2438400" cy="1028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91900" y="3175000"/>
            <a:ext cx="3327400" cy="889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12600" y="4356100"/>
            <a:ext cx="2438400" cy="4229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655800" y="2971800"/>
            <a:ext cx="2438400" cy="1028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249400" y="3162300"/>
            <a:ext cx="3187700" cy="8382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655800" y="4356100"/>
            <a:ext cx="2438400" cy="42291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31950" y="5149850"/>
            <a:ext cx="1885950" cy="2540577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91000" y="5842000"/>
            <a:ext cx="2032000" cy="10922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05600" y="4445000"/>
            <a:ext cx="1689100" cy="9525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102600" y="4940300"/>
            <a:ext cx="762000" cy="14224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83400" y="5588000"/>
            <a:ext cx="850900" cy="8509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985000" y="6565900"/>
            <a:ext cx="673100" cy="9652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912100" y="6629400"/>
            <a:ext cx="1079500" cy="10033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391400" y="7620000"/>
            <a:ext cx="838200" cy="7747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271000" y="4445000"/>
            <a:ext cx="2286000" cy="2298700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7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499600" y="6934200"/>
            <a:ext cx="1905000" cy="609600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855200" y="7480300"/>
            <a:ext cx="1130300" cy="977900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4820900" y="4445000"/>
            <a:ext cx="2108200" cy="1409700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986000" y="5791200"/>
            <a:ext cx="1739900" cy="11684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024100" y="7124700"/>
            <a:ext cx="1562100" cy="1104900"/>
          </a:xfrm>
          <a:prstGeom prst="rect">
            <a:avLst/>
          </a:prstGeom>
        </p:spPr>
      </p:pic>
      <p:grpSp>
        <p:nvGrpSpPr>
          <p:cNvPr id="82" name="Group 8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2268200" y="4521200"/>
            <a:ext cx="1739900" cy="622300"/>
          </a:xfrm>
          <a:prstGeom prst="rect">
            <a:avLst/>
          </a:prstGeom>
        </p:spPr>
      </p:pic>
      <p:grpSp>
        <p:nvGrpSpPr>
          <p:cNvPr id="84" name="Group 8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5" name="Picture 8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2090400" y="5143500"/>
            <a:ext cx="2095500" cy="4953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077700" y="5727700"/>
            <a:ext cx="2108200" cy="838200"/>
          </a:xfrm>
          <a:prstGeom prst="rect">
            <a:avLst/>
          </a:prstGeom>
        </p:spPr>
      </p:pic>
      <p:grpSp>
        <p:nvGrpSpPr>
          <p:cNvPr id="88" name="Group 8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9" name="Picture 8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2090400" y="6451600"/>
            <a:ext cx="2171700" cy="622300"/>
          </a:xfrm>
          <a:prstGeom prst="rect">
            <a:avLst/>
          </a:prstGeom>
        </p:spPr>
      </p:pic>
      <p:grpSp>
        <p:nvGrpSpPr>
          <p:cNvPr id="90" name="Group 9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1" name="Picture 9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052300" y="7708900"/>
            <a:ext cx="711200" cy="711200"/>
          </a:xfrm>
          <a:prstGeom prst="rect">
            <a:avLst/>
          </a:prstGeom>
        </p:spPr>
      </p:pic>
      <p:grpSp>
        <p:nvGrpSpPr>
          <p:cNvPr id="92" name="Group 9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3" name="Picture 9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55500" y="7086600"/>
            <a:ext cx="1752600" cy="647700"/>
          </a:xfrm>
          <a:prstGeom prst="rect">
            <a:avLst/>
          </a:prstGeom>
        </p:spPr>
      </p:pic>
      <p:grpSp>
        <p:nvGrpSpPr>
          <p:cNvPr id="94" name="Group 9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5" name="Picture 9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2814300" y="7810500"/>
            <a:ext cx="736600" cy="584200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7" name="Picture 97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3563600" y="7810500"/>
            <a:ext cx="647700" cy="647700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111" name="TextBox 110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계획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7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6400" y="3251200"/>
            <a:ext cx="14160500" cy="599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00" y="1651000"/>
            <a:ext cx="24765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3800" y="1638300"/>
            <a:ext cx="24765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02400" y="1663700"/>
            <a:ext cx="24511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83700" y="1638300"/>
            <a:ext cx="2489200" cy="64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74500" y="1638300"/>
            <a:ext cx="2667000" cy="64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00200" y="1638300"/>
            <a:ext cx="2921000" cy="647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63700" y="50800"/>
            <a:ext cx="1473200" cy="1447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43200" y="12700"/>
            <a:ext cx="1778000" cy="148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85900" y="2400300"/>
            <a:ext cx="586740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52800" y="2400300"/>
            <a:ext cx="9918700" cy="685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00" y="1651000"/>
            <a:ext cx="24765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3800" y="1638300"/>
            <a:ext cx="2476500" cy="64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02400" y="1663700"/>
            <a:ext cx="2451100" cy="64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83700" y="1638300"/>
            <a:ext cx="2489200" cy="647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74500" y="1638300"/>
            <a:ext cx="2667000" cy="64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00200" y="1638300"/>
            <a:ext cx="2921000" cy="647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63700" y="50800"/>
            <a:ext cx="1473200" cy="1447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43200" y="12700"/>
            <a:ext cx="1778000" cy="1485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182600" y="2476500"/>
            <a:ext cx="3937000" cy="187960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3300729" y="2565400"/>
            <a:ext cx="9944636" cy="6492881"/>
            <a:chOff x="3300729" y="2565400"/>
            <a:chExt cx="9944636" cy="6492881"/>
          </a:xfrm>
        </p:grpSpPr>
        <p:grpSp>
          <p:nvGrpSpPr>
            <p:cNvPr id="38" name="그룹 37"/>
            <p:cNvGrpSpPr/>
            <p:nvPr/>
          </p:nvGrpSpPr>
          <p:grpSpPr>
            <a:xfrm>
              <a:off x="3373122" y="2565400"/>
              <a:ext cx="9872243" cy="6492881"/>
              <a:chOff x="3562350" y="2527297"/>
              <a:chExt cx="9678673" cy="6492881"/>
            </a:xfrm>
          </p:grpSpPr>
          <p:sp>
            <p:nvSpPr>
              <p:cNvPr id="40" name="1/2 액자 39"/>
              <p:cNvSpPr/>
              <p:nvPr/>
            </p:nvSpPr>
            <p:spPr>
              <a:xfrm rot="5400000" flipH="1">
                <a:off x="5155249" y="934403"/>
                <a:ext cx="6492876" cy="9678673"/>
              </a:xfrm>
              <a:custGeom>
                <a:avLst/>
                <a:gdLst>
                  <a:gd name="connsiteX0" fmla="*/ 0 w 6492875"/>
                  <a:gd name="connsiteY0" fmla="*/ 0 h 10085070"/>
                  <a:gd name="connsiteX1" fmla="*/ 6492875 w 6492875"/>
                  <a:gd name="connsiteY1" fmla="*/ 0 h 10085070"/>
                  <a:gd name="connsiteX2" fmla="*/ 6384274 w 6492875"/>
                  <a:gd name="connsiteY2" fmla="*/ 168685 h 10085070"/>
                  <a:gd name="connsiteX3" fmla="*/ 153621 w 6492875"/>
                  <a:gd name="connsiteY3" fmla="*/ 168685 h 10085070"/>
                  <a:gd name="connsiteX4" fmla="*/ 153621 w 6492875"/>
                  <a:gd name="connsiteY4" fmla="*/ 9846457 h 10085070"/>
                  <a:gd name="connsiteX5" fmla="*/ 0 w 6492875"/>
                  <a:gd name="connsiteY5" fmla="*/ 10085070 h 10085070"/>
                  <a:gd name="connsiteX6" fmla="*/ 0 w 6492875"/>
                  <a:gd name="connsiteY6" fmla="*/ 0 h 10085070"/>
                  <a:gd name="connsiteX0" fmla="*/ 1 w 6492876"/>
                  <a:gd name="connsiteY0" fmla="*/ 0 h 9861550"/>
                  <a:gd name="connsiteX1" fmla="*/ 6492876 w 6492876"/>
                  <a:gd name="connsiteY1" fmla="*/ 0 h 9861550"/>
                  <a:gd name="connsiteX2" fmla="*/ 6384275 w 6492876"/>
                  <a:gd name="connsiteY2" fmla="*/ 168685 h 9861550"/>
                  <a:gd name="connsiteX3" fmla="*/ 153622 w 6492876"/>
                  <a:gd name="connsiteY3" fmla="*/ 168685 h 9861550"/>
                  <a:gd name="connsiteX4" fmla="*/ 153622 w 6492876"/>
                  <a:gd name="connsiteY4" fmla="*/ 9846457 h 9861550"/>
                  <a:gd name="connsiteX5" fmla="*/ 0 w 6492876"/>
                  <a:gd name="connsiteY5" fmla="*/ 9861550 h 9861550"/>
                  <a:gd name="connsiteX6" fmla="*/ 1 w 6492876"/>
                  <a:gd name="connsiteY6" fmla="*/ 0 h 9861550"/>
                  <a:gd name="connsiteX0" fmla="*/ 1 w 6492876"/>
                  <a:gd name="connsiteY0" fmla="*/ 0 h 9846457"/>
                  <a:gd name="connsiteX1" fmla="*/ 6492876 w 6492876"/>
                  <a:gd name="connsiteY1" fmla="*/ 0 h 9846457"/>
                  <a:gd name="connsiteX2" fmla="*/ 6384275 w 6492876"/>
                  <a:gd name="connsiteY2" fmla="*/ 168685 h 9846457"/>
                  <a:gd name="connsiteX3" fmla="*/ 153622 w 6492876"/>
                  <a:gd name="connsiteY3" fmla="*/ 168685 h 9846457"/>
                  <a:gd name="connsiteX4" fmla="*/ 153622 w 6492876"/>
                  <a:gd name="connsiteY4" fmla="*/ 9846457 h 9846457"/>
                  <a:gd name="connsiteX5" fmla="*/ 0 w 6492876"/>
                  <a:gd name="connsiteY5" fmla="*/ 9678670 h 9846457"/>
                  <a:gd name="connsiteX6" fmla="*/ 1 w 6492876"/>
                  <a:gd name="connsiteY6" fmla="*/ 0 h 9846457"/>
                  <a:gd name="connsiteX0" fmla="*/ 1 w 6492876"/>
                  <a:gd name="connsiteY0" fmla="*/ 0 h 9678670"/>
                  <a:gd name="connsiteX1" fmla="*/ 6492876 w 6492876"/>
                  <a:gd name="connsiteY1" fmla="*/ 0 h 9678670"/>
                  <a:gd name="connsiteX2" fmla="*/ 6384275 w 6492876"/>
                  <a:gd name="connsiteY2" fmla="*/ 168685 h 9678670"/>
                  <a:gd name="connsiteX3" fmla="*/ 153622 w 6492876"/>
                  <a:gd name="connsiteY3" fmla="*/ 168685 h 9678670"/>
                  <a:gd name="connsiteX4" fmla="*/ 133302 w 6492876"/>
                  <a:gd name="connsiteY4" fmla="*/ 9663577 h 9678670"/>
                  <a:gd name="connsiteX5" fmla="*/ 0 w 6492876"/>
                  <a:gd name="connsiteY5" fmla="*/ 9678670 h 9678670"/>
                  <a:gd name="connsiteX6" fmla="*/ 1 w 6492876"/>
                  <a:gd name="connsiteY6" fmla="*/ 0 h 9678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2876" h="9678670">
                    <a:moveTo>
                      <a:pt x="1" y="0"/>
                    </a:moveTo>
                    <a:lnTo>
                      <a:pt x="6492876" y="0"/>
                    </a:lnTo>
                    <a:lnTo>
                      <a:pt x="6384275" y="168685"/>
                    </a:lnTo>
                    <a:lnTo>
                      <a:pt x="153622" y="168685"/>
                    </a:lnTo>
                    <a:cubicBezTo>
                      <a:pt x="146849" y="3333649"/>
                      <a:pt x="140075" y="6498613"/>
                      <a:pt x="133302" y="9663577"/>
                    </a:cubicBezTo>
                    <a:lnTo>
                      <a:pt x="0" y="9678670"/>
                    </a:lnTo>
                    <a:cubicBezTo>
                      <a:pt x="0" y="6391487"/>
                      <a:pt x="1" y="3287183"/>
                      <a:pt x="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1/2 액자 40"/>
              <p:cNvSpPr/>
              <p:nvPr/>
            </p:nvSpPr>
            <p:spPr>
              <a:xfrm rot="5400000" flipH="1">
                <a:off x="4713292" y="1436692"/>
                <a:ext cx="2978153" cy="5159363"/>
              </a:xfrm>
              <a:custGeom>
                <a:avLst/>
                <a:gdLst>
                  <a:gd name="connsiteX0" fmla="*/ 0 w 2978153"/>
                  <a:gd name="connsiteY0" fmla="*/ 0 h 5429250"/>
                  <a:gd name="connsiteX1" fmla="*/ 2978153 w 2978153"/>
                  <a:gd name="connsiteY1" fmla="*/ 0 h 5429250"/>
                  <a:gd name="connsiteX2" fmla="*/ 2907890 w 2978153"/>
                  <a:gd name="connsiteY2" fmla="*/ 128090 h 5429250"/>
                  <a:gd name="connsiteX3" fmla="*/ 148044 w 2978153"/>
                  <a:gd name="connsiteY3" fmla="*/ 128090 h 5429250"/>
                  <a:gd name="connsiteX4" fmla="*/ 148044 w 2978153"/>
                  <a:gd name="connsiteY4" fmla="*/ 5159362 h 5429250"/>
                  <a:gd name="connsiteX5" fmla="*/ 0 w 2978153"/>
                  <a:gd name="connsiteY5" fmla="*/ 5429250 h 5429250"/>
                  <a:gd name="connsiteX6" fmla="*/ 0 w 2978153"/>
                  <a:gd name="connsiteY6" fmla="*/ 0 h 5429250"/>
                  <a:gd name="connsiteX0" fmla="*/ 0 w 2978153"/>
                  <a:gd name="connsiteY0" fmla="*/ 0 h 5159362"/>
                  <a:gd name="connsiteX1" fmla="*/ 2978153 w 2978153"/>
                  <a:gd name="connsiteY1" fmla="*/ 0 h 5159362"/>
                  <a:gd name="connsiteX2" fmla="*/ 2907890 w 2978153"/>
                  <a:gd name="connsiteY2" fmla="*/ 128090 h 5159362"/>
                  <a:gd name="connsiteX3" fmla="*/ 148044 w 2978153"/>
                  <a:gd name="connsiteY3" fmla="*/ 128090 h 5159362"/>
                  <a:gd name="connsiteX4" fmla="*/ 148044 w 2978153"/>
                  <a:gd name="connsiteY4" fmla="*/ 5159362 h 5159362"/>
                  <a:gd name="connsiteX5" fmla="*/ 0 w 2978153"/>
                  <a:gd name="connsiteY5" fmla="*/ 5144770 h 5159362"/>
                  <a:gd name="connsiteX6" fmla="*/ 0 w 2978153"/>
                  <a:gd name="connsiteY6" fmla="*/ 0 h 515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8153" h="5159362">
                    <a:moveTo>
                      <a:pt x="0" y="0"/>
                    </a:moveTo>
                    <a:lnTo>
                      <a:pt x="2978153" y="0"/>
                    </a:lnTo>
                    <a:lnTo>
                      <a:pt x="2907890" y="128090"/>
                    </a:lnTo>
                    <a:lnTo>
                      <a:pt x="148044" y="128090"/>
                    </a:lnTo>
                    <a:lnTo>
                      <a:pt x="148044" y="5159362"/>
                    </a:lnTo>
                    <a:lnTo>
                      <a:pt x="0" y="51447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8664575" y="2527297"/>
                <a:ext cx="4554220" cy="114303"/>
              </a:xfrm>
              <a:prstGeom prst="rect">
                <a:avLst/>
              </a:prstGeom>
              <a:solidFill>
                <a:srgbClr val="FF0000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 rot="5400000">
              <a:off x="1509397" y="7145023"/>
              <a:ext cx="3704589" cy="1219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액자 43"/>
          <p:cNvSpPr/>
          <p:nvPr/>
        </p:nvSpPr>
        <p:spPr>
          <a:xfrm>
            <a:off x="3300729" y="2527300"/>
            <a:ext cx="5396485" cy="6530980"/>
          </a:xfrm>
          <a:prstGeom prst="frame">
            <a:avLst>
              <a:gd name="adj1" fmla="val 22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3700" y="50800"/>
            <a:ext cx="14732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3200" y="12700"/>
            <a:ext cx="1778000" cy="1485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1300" y="3060700"/>
            <a:ext cx="6934200" cy="51689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09000" y="4114800"/>
            <a:ext cx="8572500" cy="320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7100" y="1651000"/>
            <a:ext cx="2476500" cy="647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33800" y="1638300"/>
            <a:ext cx="2476500" cy="647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02400" y="1663700"/>
            <a:ext cx="24511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83700" y="1638300"/>
            <a:ext cx="2489200" cy="64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74500" y="1638300"/>
            <a:ext cx="2667000" cy="647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00200" y="1638300"/>
            <a:ext cx="29210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63700" y="7315200"/>
            <a:ext cx="3225800" cy="1028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42800" y="3327400"/>
            <a:ext cx="5092700" cy="1028700"/>
          </a:xfrm>
          <a:prstGeom prst="rect">
            <a:avLst/>
          </a:prstGeom>
        </p:spPr>
      </p:pic>
      <p:sp>
        <p:nvSpPr>
          <p:cNvPr id="40" name="액자 39"/>
          <p:cNvSpPr/>
          <p:nvPr/>
        </p:nvSpPr>
        <p:spPr>
          <a:xfrm>
            <a:off x="1511300" y="3060700"/>
            <a:ext cx="6997700" cy="5168900"/>
          </a:xfrm>
          <a:prstGeom prst="frame">
            <a:avLst>
              <a:gd name="adj1" fmla="val 13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8470900" y="4070350"/>
            <a:ext cx="8674100" cy="2901950"/>
          </a:xfrm>
          <a:prstGeom prst="frame">
            <a:avLst>
              <a:gd name="adj1" fmla="val 20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51650" y="-1085574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1300" y="88900"/>
            <a:ext cx="31242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D0C6D01-4D94-A4ED-F52F-E4CBD0203961}"/>
              </a:ext>
            </a:extLst>
          </p:cNvPr>
          <p:cNvGrpSpPr/>
          <p:nvPr/>
        </p:nvGrpSpPr>
        <p:grpSpPr>
          <a:xfrm>
            <a:off x="2501900" y="2730500"/>
            <a:ext cx="13373099" cy="6223000"/>
            <a:chOff x="2057400" y="2476500"/>
            <a:chExt cx="14138597" cy="7315200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2057400" y="2476500"/>
              <a:ext cx="14138597" cy="7315200"/>
            </a:xfrm>
            <a:prstGeom prst="roundRect">
              <a:avLst>
                <a:gd name="adj" fmla="val 10114"/>
              </a:avLst>
            </a:prstGeom>
            <a:solidFill>
              <a:srgbClr val="F7F7F7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DD190AB8-8945-850D-90FB-06FFAACA881E}"/>
                </a:ext>
              </a:extLst>
            </p:cNvPr>
            <p:cNvGrpSpPr/>
            <p:nvPr/>
          </p:nvGrpSpPr>
          <p:grpSpPr>
            <a:xfrm>
              <a:off x="7170329" y="2698983"/>
              <a:ext cx="3247349" cy="3144150"/>
              <a:chOff x="4317794" y="170316"/>
              <a:chExt cx="3595122" cy="2969006"/>
            </a:xfrm>
          </p:grpSpPr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5AB8107C-2CDC-AE8A-BDB2-F652375E2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23805" y="173930"/>
                <a:ext cx="396108" cy="343800"/>
              </a:xfrm>
              <a:prstGeom prst="rect">
                <a:avLst/>
              </a:prstGeom>
            </p:spPr>
          </p:pic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95C7425A-62CF-DE2A-B7F4-8F7FA7C5D1C2}"/>
                  </a:ext>
                </a:extLst>
              </p:cNvPr>
              <p:cNvGrpSpPr/>
              <p:nvPr/>
            </p:nvGrpSpPr>
            <p:grpSpPr>
              <a:xfrm>
                <a:off x="4317794" y="170316"/>
                <a:ext cx="3595122" cy="2969006"/>
                <a:chOff x="4317794" y="170316"/>
                <a:chExt cx="3595122" cy="2969006"/>
              </a:xfrm>
            </p:grpSpPr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DA045133-24F7-5157-30D5-CDD6BAF63B58}"/>
                    </a:ext>
                  </a:extLst>
                </p:cNvPr>
                <p:cNvSpPr/>
                <p:nvPr/>
              </p:nvSpPr>
              <p:spPr>
                <a:xfrm>
                  <a:off x="4317794" y="521906"/>
                  <a:ext cx="3544388" cy="2617416"/>
                </a:xfrm>
                <a:prstGeom prst="rect">
                  <a:avLst/>
                </a:prstGeom>
                <a:solidFill>
                  <a:srgbClr val="ABDAF2">
                    <a:alpha val="301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630">
                    <a:defRPr/>
                  </a:pPr>
                  <a:endParaRPr kumimoji="1" lang="ko-KR" altLang="en-US" sz="1333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206618E7-C7BC-C39E-B493-6FE92850ECA0}"/>
                    </a:ext>
                  </a:extLst>
                </p:cNvPr>
                <p:cNvSpPr/>
                <p:nvPr/>
              </p:nvSpPr>
              <p:spPr>
                <a:xfrm>
                  <a:off x="4719914" y="173610"/>
                  <a:ext cx="3148281" cy="344120"/>
                </a:xfrm>
                <a:prstGeom prst="rect">
                  <a:avLst/>
                </a:prstGeom>
                <a:solidFill>
                  <a:srgbClr val="ABDAF2">
                    <a:alpha val="301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630">
                    <a:defRPr/>
                  </a:pPr>
                  <a:r>
                    <a:rPr kumimoji="1" lang="en-US" altLang="ko-KR" sz="1333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WAS(web application)</a:t>
                  </a:r>
                  <a:endParaRPr kumimoji="1" lang="ko-KR" altLang="en-US" sz="1333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9867D81-9060-E3FF-5E36-D46F466F15F3}"/>
                    </a:ext>
                  </a:extLst>
                </p:cNvPr>
                <p:cNvSpPr txBox="1"/>
                <p:nvPr/>
              </p:nvSpPr>
              <p:spPr>
                <a:xfrm>
                  <a:off x="4592818" y="1187662"/>
                  <a:ext cx="3056524" cy="3923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12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Spring MVC </a:t>
                  </a:r>
                  <a:r>
                    <a:rPr kumimoji="1" lang="en-US" altLang="ko-KR" sz="1200" dirty="0" smtClean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architecture</a:t>
                  </a:r>
                  <a:endParaRPr kumimoji="1" lang="en-US" altLang="ko-KR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195" name="Straight Connector 2">
                  <a:extLst>
                    <a:ext uri="{FF2B5EF4-FFF2-40B4-BE49-F238E27FC236}">
                      <a16:creationId xmlns:a16="http://schemas.microsoft.com/office/drawing/2014/main" id="{85C99261-A13A-7AD4-74EC-10E283A93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3806" y="1414058"/>
                  <a:ext cx="3544388" cy="0"/>
                </a:xfrm>
                <a:prstGeom prst="line">
                  <a:avLst/>
                </a:prstGeom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14B4FC4A-57CA-B097-62B7-25F76C83E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7551" y="1772660"/>
                  <a:ext cx="363975" cy="331619"/>
                </a:xfrm>
                <a:prstGeom prst="rect">
                  <a:avLst/>
                </a:prstGeom>
              </p:spPr>
            </p:pic>
            <p:pic>
              <p:nvPicPr>
                <p:cNvPr id="197" name="그림 196">
                  <a:extLst>
                    <a:ext uri="{FF2B5EF4-FFF2-40B4-BE49-F238E27FC236}">
                      <a16:creationId xmlns:a16="http://schemas.microsoft.com/office/drawing/2014/main" id="{E8423E53-35F5-13B4-DA11-E627BAFAA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7551" y="2238444"/>
                  <a:ext cx="363975" cy="331619"/>
                </a:xfrm>
                <a:prstGeom prst="rect">
                  <a:avLst/>
                </a:prstGeom>
              </p:spPr>
            </p:pic>
            <p:pic>
              <p:nvPicPr>
                <p:cNvPr id="198" name="그림 197">
                  <a:extLst>
                    <a:ext uri="{FF2B5EF4-FFF2-40B4-BE49-F238E27FC236}">
                      <a16:creationId xmlns:a16="http://schemas.microsoft.com/office/drawing/2014/main" id="{D652975B-1AEB-96D1-C946-F5F5DF2980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17551" y="2675868"/>
                  <a:ext cx="363975" cy="331619"/>
                </a:xfrm>
                <a:prstGeom prst="rect">
                  <a:avLst/>
                </a:prstGeom>
              </p:spPr>
            </p:pic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31C1EE12-A7C7-4547-814B-A50A1D2D9DAC}"/>
                    </a:ext>
                  </a:extLst>
                </p:cNvPr>
                <p:cNvSpPr txBox="1"/>
                <p:nvPr/>
              </p:nvSpPr>
              <p:spPr>
                <a:xfrm>
                  <a:off x="5057323" y="1768202"/>
                  <a:ext cx="2751979" cy="392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Controller -  View</a:t>
                  </a:r>
                  <a:endParaRPr lang="ko-KR" altLang="en-US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71E80FFA-2C78-8A9A-B0AD-26C08E2F8FE3}"/>
                    </a:ext>
                  </a:extLst>
                </p:cNvPr>
                <p:cNvSpPr txBox="1"/>
                <p:nvPr/>
              </p:nvSpPr>
              <p:spPr>
                <a:xfrm>
                  <a:off x="5138535" y="2188740"/>
                  <a:ext cx="2751979" cy="392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Servlet     -   JSP</a:t>
                  </a:r>
                  <a:endParaRPr lang="ko-KR" altLang="en-US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BD79332F-CB1E-CE8E-5212-11D82B26485A}"/>
                    </a:ext>
                  </a:extLst>
                </p:cNvPr>
                <p:cNvSpPr txBox="1"/>
                <p:nvPr/>
              </p:nvSpPr>
              <p:spPr>
                <a:xfrm>
                  <a:off x="5160935" y="2640281"/>
                  <a:ext cx="2751981" cy="392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Model      -  Java</a:t>
                  </a:r>
                  <a:endParaRPr lang="ko-KR" altLang="en-US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76A8BFF0-51DF-2CDA-DEBB-7628F5D5C8F7}"/>
                    </a:ext>
                  </a:extLst>
                </p:cNvPr>
                <p:cNvSpPr/>
                <p:nvPr/>
              </p:nvSpPr>
              <p:spPr>
                <a:xfrm>
                  <a:off x="4323806" y="170316"/>
                  <a:ext cx="3544388" cy="2969006"/>
                </a:xfrm>
                <a:prstGeom prst="rect">
                  <a:avLst/>
                </a:prstGeom>
                <a:noFill/>
                <a:ln>
                  <a:solidFill>
                    <a:srgbClr val="AAAA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333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203" name="Straight Connector 2">
                  <a:extLst>
                    <a:ext uri="{FF2B5EF4-FFF2-40B4-BE49-F238E27FC236}">
                      <a16:creationId xmlns:a16="http://schemas.microsoft.com/office/drawing/2014/main" id="{EEE3A5D7-331F-BF18-64BF-AA9C0E7F1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196" y="512579"/>
                  <a:ext cx="3503608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50036FA-7BEB-0AE8-4548-DC926643DB61}"/>
                </a:ext>
              </a:extLst>
            </p:cNvPr>
            <p:cNvGrpSpPr/>
            <p:nvPr/>
          </p:nvGrpSpPr>
          <p:grpSpPr>
            <a:xfrm>
              <a:off x="11349246" y="2701917"/>
              <a:ext cx="4124676" cy="2658816"/>
              <a:chOff x="9078559" y="277183"/>
              <a:chExt cx="3330693" cy="2191884"/>
            </a:xfrm>
          </p:grpSpPr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F5BD8758-426D-1250-0DE0-A639127997ED}"/>
                  </a:ext>
                </a:extLst>
              </p:cNvPr>
              <p:cNvGrpSpPr/>
              <p:nvPr/>
            </p:nvGrpSpPr>
            <p:grpSpPr>
              <a:xfrm>
                <a:off x="9078559" y="277183"/>
                <a:ext cx="3330693" cy="2191884"/>
                <a:chOff x="8651416" y="170316"/>
                <a:chExt cx="3330693" cy="2191884"/>
              </a:xfrm>
            </p:grpSpPr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38007088-F898-D1FF-BCD2-9520FB52360F}"/>
                    </a:ext>
                  </a:extLst>
                </p:cNvPr>
                <p:cNvSpPr/>
                <p:nvPr/>
              </p:nvSpPr>
              <p:spPr>
                <a:xfrm>
                  <a:off x="8651416" y="429879"/>
                  <a:ext cx="2794289" cy="1932321"/>
                </a:xfrm>
                <a:prstGeom prst="rect">
                  <a:avLst/>
                </a:prstGeom>
                <a:solidFill>
                  <a:srgbClr val="E0F7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630">
                    <a:defRPr/>
                  </a:pPr>
                  <a:endParaRPr kumimoji="1" lang="ko-KR" altLang="en-US" sz="1333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grpSp>
              <p:nvGrpSpPr>
                <p:cNvPr id="181" name="그룹 180">
                  <a:extLst>
                    <a:ext uri="{FF2B5EF4-FFF2-40B4-BE49-F238E27FC236}">
                      <a16:creationId xmlns:a16="http://schemas.microsoft.com/office/drawing/2014/main" id="{6573C7C0-080A-14E5-19BB-608E237D9B32}"/>
                    </a:ext>
                  </a:extLst>
                </p:cNvPr>
                <p:cNvGrpSpPr/>
                <p:nvPr/>
              </p:nvGrpSpPr>
              <p:grpSpPr>
                <a:xfrm>
                  <a:off x="8651927" y="170316"/>
                  <a:ext cx="3330182" cy="2191884"/>
                  <a:chOff x="8651927" y="170316"/>
                  <a:chExt cx="3330182" cy="2191884"/>
                </a:xfrm>
              </p:grpSpPr>
              <p:sp>
                <p:nvSpPr>
                  <p:cNvPr id="182" name="직사각형 181">
                    <a:extLst>
                      <a:ext uri="{FF2B5EF4-FFF2-40B4-BE49-F238E27FC236}">
                        <a16:creationId xmlns:a16="http://schemas.microsoft.com/office/drawing/2014/main" id="{D96A29A8-47A4-B126-0213-DC28B4D2B4AA}"/>
                      </a:ext>
                    </a:extLst>
                  </p:cNvPr>
                  <p:cNvSpPr/>
                  <p:nvPr/>
                </p:nvSpPr>
                <p:spPr>
                  <a:xfrm>
                    <a:off x="8964208" y="172748"/>
                    <a:ext cx="2482010" cy="254048"/>
                  </a:xfrm>
                  <a:prstGeom prst="rect">
                    <a:avLst/>
                  </a:prstGeom>
                  <a:solidFill>
                    <a:srgbClr val="E0F7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630">
                      <a:defRPr/>
                    </a:pPr>
                    <a:r>
                      <a:rPr kumimoji="1" lang="en-US" altLang="ko-KR" sz="1333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Flask Server</a:t>
                    </a:r>
                    <a:endParaRPr kumimoji="1" lang="ko-KR" altLang="en-US" sz="1333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183" name="Straight Connector 2">
                    <a:extLst>
                      <a:ext uri="{FF2B5EF4-FFF2-40B4-BE49-F238E27FC236}">
                        <a16:creationId xmlns:a16="http://schemas.microsoft.com/office/drawing/2014/main" id="{C082D18B-00E8-08DE-6863-FBC768789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51927" y="1615434"/>
                    <a:ext cx="2794289" cy="0"/>
                  </a:xfrm>
                  <a:prstGeom prst="line">
                    <a:avLst/>
                  </a:prstGeom>
                  <a:ln w="12700" cap="flat" cmpd="sng" algn="ctr">
                    <a:solidFill>
                      <a:schemeClr val="bg1">
                        <a:lumMod val="85000"/>
                      </a:schemeClr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직사각형 183">
                    <a:extLst>
                      <a:ext uri="{FF2B5EF4-FFF2-40B4-BE49-F238E27FC236}">
                        <a16:creationId xmlns:a16="http://schemas.microsoft.com/office/drawing/2014/main" id="{403606E6-9BFC-8C24-B5F8-D70707D48AB1}"/>
                      </a:ext>
                    </a:extLst>
                  </p:cNvPr>
                  <p:cNvSpPr/>
                  <p:nvPr/>
                </p:nvSpPr>
                <p:spPr>
                  <a:xfrm>
                    <a:off x="8651927" y="170316"/>
                    <a:ext cx="2794289" cy="2191884"/>
                  </a:xfrm>
                  <a:prstGeom prst="rect">
                    <a:avLst/>
                  </a:prstGeom>
                  <a:noFill/>
                  <a:ln>
                    <a:solidFill>
                      <a:srgbClr val="AAAAA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333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cxnSp>
                <p:nvCxnSpPr>
                  <p:cNvPr id="185" name="Straight Connector 2">
                    <a:extLst>
                      <a:ext uri="{FF2B5EF4-FFF2-40B4-BE49-F238E27FC236}">
                        <a16:creationId xmlns:a16="http://schemas.microsoft.com/office/drawing/2014/main" id="{E2CDAB41-6934-5329-F5D9-7435AECAA8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664849" y="428316"/>
                    <a:ext cx="2762139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6" name="그림 185">
                    <a:extLst>
                      <a:ext uri="{FF2B5EF4-FFF2-40B4-BE49-F238E27FC236}">
                        <a16:creationId xmlns:a16="http://schemas.microsoft.com/office/drawing/2014/main" id="{F85C4A3C-46CD-7378-E8F7-7E30917ECA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658388" y="170580"/>
                    <a:ext cx="312279" cy="253813"/>
                  </a:xfrm>
                  <a:prstGeom prst="rect">
                    <a:avLst/>
                  </a:prstGeom>
                </p:spPr>
              </p:pic>
              <p:pic>
                <p:nvPicPr>
                  <p:cNvPr id="187" name="그림 186">
                    <a:extLst>
                      <a:ext uri="{FF2B5EF4-FFF2-40B4-BE49-F238E27FC236}">
                        <a16:creationId xmlns:a16="http://schemas.microsoft.com/office/drawing/2014/main" id="{BD2DE71E-81D6-FE41-3A32-6C63421533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777835" y="686789"/>
                    <a:ext cx="536161" cy="488498"/>
                  </a:xfrm>
                  <a:prstGeom prst="rect">
                    <a:avLst/>
                  </a:prstGeom>
                </p:spPr>
              </p:pic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914B0A30-95A2-2168-444E-BD5C4FD4AA40}"/>
                      </a:ext>
                    </a:extLst>
                  </p:cNvPr>
                  <p:cNvSpPr txBox="1"/>
                  <p:nvPr/>
                </p:nvSpPr>
                <p:spPr>
                  <a:xfrm>
                    <a:off x="9463838" y="1208885"/>
                    <a:ext cx="1164155" cy="3678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33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Rest API</a:t>
                    </a:r>
                    <a:endParaRPr lang="ko-KR" altLang="en-US" sz="1333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CBACAEF9-546B-9562-8AF1-007536A0E07B}"/>
                      </a:ext>
                    </a:extLst>
                  </p:cNvPr>
                  <p:cNvSpPr txBox="1"/>
                  <p:nvPr/>
                </p:nvSpPr>
                <p:spPr>
                  <a:xfrm>
                    <a:off x="9551019" y="1834464"/>
                    <a:ext cx="2431090" cy="342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DNN </a:t>
                    </a:r>
                    <a:r>
                      <a:rPr lang="en-US" altLang="ko-KR" sz="1200" dirty="0" smtClean="0">
                        <a:solidFill>
                          <a:srgbClr val="393939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rPr>
                      <a:t>model(SARIMAX)</a:t>
                    </a:r>
                    <a:endParaRPr lang="ko-KR" altLang="en-US" sz="12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endParaRPr>
                  </a:p>
                </p:txBody>
              </p:sp>
            </p:grpSp>
          </p:grpSp>
          <p:pic>
            <p:nvPicPr>
              <p:cNvPr id="179" name="그림 178">
                <a:extLst>
                  <a:ext uri="{FF2B5EF4-FFF2-40B4-BE49-F238E27FC236}">
                    <a16:creationId xmlns:a16="http://schemas.microsoft.com/office/drawing/2014/main" id="{54FA104F-D8AD-C5B1-2489-BCFE119C9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00229" y="1924215"/>
                <a:ext cx="298465" cy="298463"/>
              </a:xfrm>
              <a:prstGeom prst="rect">
                <a:avLst/>
              </a:prstGeom>
            </p:spPr>
          </p:pic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617AF1F-6729-4282-A85B-15DEB126839A}"/>
                </a:ext>
              </a:extLst>
            </p:cNvPr>
            <p:cNvGrpSpPr/>
            <p:nvPr/>
          </p:nvGrpSpPr>
          <p:grpSpPr>
            <a:xfrm>
              <a:off x="3014087" y="2679175"/>
              <a:ext cx="3027196" cy="3441023"/>
              <a:chOff x="537306" y="373898"/>
              <a:chExt cx="2653760" cy="2986036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8C680CA6-64B6-D200-B3C2-8723566FFDD6}"/>
                  </a:ext>
                </a:extLst>
              </p:cNvPr>
              <p:cNvGrpSpPr/>
              <p:nvPr/>
            </p:nvGrpSpPr>
            <p:grpSpPr>
              <a:xfrm>
                <a:off x="546461" y="730364"/>
                <a:ext cx="2412000" cy="2617416"/>
                <a:chOff x="394773" y="263410"/>
                <a:chExt cx="2412000" cy="2617416"/>
              </a:xfrm>
            </p:grpSpPr>
            <p:pic>
              <p:nvPicPr>
                <p:cNvPr id="173" name="그림 172">
                  <a:extLst>
                    <a:ext uri="{FF2B5EF4-FFF2-40B4-BE49-F238E27FC236}">
                      <a16:creationId xmlns:a16="http://schemas.microsoft.com/office/drawing/2014/main" id="{1DAE09B0-D430-61DC-B7D6-4BFF8A9D9B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1468" y="639879"/>
                  <a:ext cx="962134" cy="962134"/>
                </a:xfrm>
                <a:prstGeom prst="rect">
                  <a:avLst/>
                </a:prstGeom>
              </p:spPr>
            </p:pic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id="{ED1242E7-A0A2-9D01-7062-A591ADCAB6CA}"/>
                    </a:ext>
                  </a:extLst>
                </p:cNvPr>
                <p:cNvSpPr/>
                <p:nvPr/>
              </p:nvSpPr>
              <p:spPr>
                <a:xfrm>
                  <a:off x="394773" y="263410"/>
                  <a:ext cx="2412000" cy="2617416"/>
                </a:xfrm>
                <a:prstGeom prst="rect">
                  <a:avLst/>
                </a:prstGeom>
                <a:noFill/>
                <a:ln>
                  <a:solidFill>
                    <a:srgbClr val="AAAA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175" name="Straight Connector 2">
                  <a:extLst>
                    <a:ext uri="{FF2B5EF4-FFF2-40B4-BE49-F238E27FC236}">
                      <a16:creationId xmlns:a16="http://schemas.microsoft.com/office/drawing/2014/main" id="{894A2848-1747-A360-DF23-E0F7A65F4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4773" y="1225543"/>
                  <a:ext cx="241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62FCB6EA-5B64-9115-3458-988B3453B9D5}"/>
                    </a:ext>
                  </a:extLst>
                </p:cNvPr>
                <p:cNvSpPr txBox="1"/>
                <p:nvPr/>
              </p:nvSpPr>
              <p:spPr>
                <a:xfrm>
                  <a:off x="1649437" y="945782"/>
                  <a:ext cx="1126981" cy="440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Client</a:t>
                  </a:r>
                  <a:endParaRPr lang="ko-KR" altLang="en-US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0B7A5A2-640F-7922-2A03-2D4C557E4D1C}"/>
                    </a:ext>
                  </a:extLst>
                </p:cNvPr>
                <p:cNvSpPr txBox="1"/>
                <p:nvPr/>
              </p:nvSpPr>
              <p:spPr>
                <a:xfrm>
                  <a:off x="492267" y="1803869"/>
                  <a:ext cx="2244518" cy="523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Browser</a:t>
                  </a:r>
                </a:p>
                <a:p>
                  <a:pPr algn="ctr"/>
                  <a:endParaRPr lang="en-US" altLang="ko-KR" sz="1333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2B17251D-E178-F7C7-8B4F-C90C42C0AD57}"/>
                  </a:ext>
                </a:extLst>
              </p:cNvPr>
              <p:cNvSpPr/>
              <p:nvPr/>
            </p:nvSpPr>
            <p:spPr>
              <a:xfrm>
                <a:off x="537306" y="373898"/>
                <a:ext cx="2421156" cy="2986036"/>
              </a:xfrm>
              <a:prstGeom prst="rect">
                <a:avLst/>
              </a:prstGeom>
              <a:noFill/>
              <a:ln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pic>
            <p:nvPicPr>
              <p:cNvPr id="171" name="그림 170">
                <a:extLst>
                  <a:ext uri="{FF2B5EF4-FFF2-40B4-BE49-F238E27FC236}">
                    <a16:creationId xmlns:a16="http://schemas.microsoft.com/office/drawing/2014/main" id="{5BA37B2D-8EEA-5052-B5B7-91CB2E82C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5950" y="373898"/>
                <a:ext cx="347993" cy="347993"/>
              </a:xfrm>
              <a:prstGeom prst="rect">
                <a:avLst/>
              </a:prstGeom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2F263AAB-3D39-6573-49C7-9742499551D6}"/>
                  </a:ext>
                </a:extLst>
              </p:cNvPr>
              <p:cNvSpPr txBox="1"/>
              <p:nvPr/>
            </p:nvSpPr>
            <p:spPr>
              <a:xfrm>
                <a:off x="1145217" y="382006"/>
                <a:ext cx="2045849" cy="38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33" dirty="0" err="1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EcoPlanner</a:t>
                </a:r>
                <a:endParaRPr lang="ko-KR" altLang="en-US" sz="1333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F6AF14D2-ABF6-08A4-2DF3-614FCC4CAE5B}"/>
                </a:ext>
              </a:extLst>
            </p:cNvPr>
            <p:cNvGrpSpPr/>
            <p:nvPr/>
          </p:nvGrpSpPr>
          <p:grpSpPr>
            <a:xfrm>
              <a:off x="6681694" y="7086174"/>
              <a:ext cx="3931773" cy="2480295"/>
              <a:chOff x="5000425" y="3507701"/>
              <a:chExt cx="2308073" cy="1912747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2F7CD9-96B7-22E5-5DD3-23FD0A03DF88}"/>
                  </a:ext>
                </a:extLst>
              </p:cNvPr>
              <p:cNvSpPr/>
              <p:nvPr/>
            </p:nvSpPr>
            <p:spPr>
              <a:xfrm>
                <a:off x="5000425" y="3816023"/>
                <a:ext cx="2192597" cy="1604425"/>
              </a:xfrm>
              <a:prstGeom prst="rect">
                <a:avLst/>
              </a:prstGeom>
              <a:solidFill>
                <a:srgbClr val="ABDAF2">
                  <a:alpha val="301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630">
                  <a:defRPr/>
                </a:pPr>
                <a:endParaRPr kumimoji="1" lang="ko-KR" altLang="en-US" sz="1333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7AB5C81D-AF4B-5801-5E4D-2202BD7DD6A8}"/>
                  </a:ext>
                </a:extLst>
              </p:cNvPr>
              <p:cNvGrpSpPr/>
              <p:nvPr/>
            </p:nvGrpSpPr>
            <p:grpSpPr>
              <a:xfrm>
                <a:off x="5004143" y="3507701"/>
                <a:ext cx="2304355" cy="1912747"/>
                <a:chOff x="5004143" y="3507701"/>
                <a:chExt cx="2304355" cy="1912747"/>
              </a:xfrm>
            </p:grpSpPr>
            <p:pic>
              <p:nvPicPr>
                <p:cNvPr id="157" name="그림 156">
                  <a:extLst>
                    <a:ext uri="{FF2B5EF4-FFF2-40B4-BE49-F238E27FC236}">
                      <a16:creationId xmlns:a16="http://schemas.microsoft.com/office/drawing/2014/main" id="{F775F5DD-3B43-5F6C-8993-3FD6546EC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4143" y="3510869"/>
                  <a:ext cx="245036" cy="301491"/>
                </a:xfrm>
                <a:prstGeom prst="rect">
                  <a:avLst/>
                </a:prstGeom>
              </p:spPr>
            </p:pic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3CE7E98B-56E2-2F5E-6A35-22D8E642DA5B}"/>
                    </a:ext>
                  </a:extLst>
                </p:cNvPr>
                <p:cNvSpPr/>
                <p:nvPr/>
              </p:nvSpPr>
              <p:spPr>
                <a:xfrm>
                  <a:off x="5249180" y="3510589"/>
                  <a:ext cx="1947561" cy="301772"/>
                </a:xfrm>
                <a:prstGeom prst="rect">
                  <a:avLst/>
                </a:prstGeom>
                <a:solidFill>
                  <a:srgbClr val="ABDAF2">
                    <a:alpha val="3010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630">
                    <a:defRPr/>
                  </a:pPr>
                  <a:endParaRPr kumimoji="1" lang="ko-KR" altLang="en-US" sz="1333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AE24FBB7-8232-0795-F7C2-258DC10C1547}"/>
                    </a:ext>
                  </a:extLst>
                </p:cNvPr>
                <p:cNvSpPr/>
                <p:nvPr/>
              </p:nvSpPr>
              <p:spPr>
                <a:xfrm>
                  <a:off x="5004144" y="3507701"/>
                  <a:ext cx="2192597" cy="1912747"/>
                </a:xfrm>
                <a:prstGeom prst="rect">
                  <a:avLst/>
                </a:prstGeom>
                <a:noFill/>
                <a:ln>
                  <a:solidFill>
                    <a:srgbClr val="AAAAA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333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160" name="Straight Connector 2">
                  <a:extLst>
                    <a:ext uri="{FF2B5EF4-FFF2-40B4-BE49-F238E27FC236}">
                      <a16:creationId xmlns:a16="http://schemas.microsoft.com/office/drawing/2014/main" id="{5C9BA0F1-47E2-E60A-3C41-5E2821A59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4283" y="3807845"/>
                  <a:ext cx="217873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2">
                  <a:extLst>
                    <a:ext uri="{FF2B5EF4-FFF2-40B4-BE49-F238E27FC236}">
                      <a16:creationId xmlns:a16="http://schemas.microsoft.com/office/drawing/2014/main" id="{17F77F24-EA65-A556-883E-735DE78900B1}"/>
                    </a:ext>
                  </a:extLst>
                </p:cNvPr>
                <p:cNvCxnSpPr>
                  <a:cxnSpLocks/>
                  <a:stCxn id="155" idx="0"/>
                </p:cNvCxnSpPr>
                <p:nvPr/>
              </p:nvCxnSpPr>
              <p:spPr>
                <a:xfrm>
                  <a:off x="6096724" y="3816023"/>
                  <a:ext cx="0" cy="368627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2">
                  <a:extLst>
                    <a:ext uri="{FF2B5EF4-FFF2-40B4-BE49-F238E27FC236}">
                      <a16:creationId xmlns:a16="http://schemas.microsoft.com/office/drawing/2014/main" id="{FD1D45BF-9F83-79F6-A846-9EA442C8F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4283" y="4136326"/>
                  <a:ext cx="217873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2">
                  <a:extLst>
                    <a:ext uri="{FF2B5EF4-FFF2-40B4-BE49-F238E27FC236}">
                      <a16:creationId xmlns:a16="http://schemas.microsoft.com/office/drawing/2014/main" id="{4B49BD20-7A73-2578-E5B3-AFB67F2289A6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flipV="1">
                  <a:off x="6096724" y="4154228"/>
                  <a:ext cx="0" cy="1266220"/>
                </a:xfrm>
                <a:prstGeom prst="line">
                  <a:avLst/>
                </a:prstGeom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7E08781-1A7A-2F61-3E88-858C9841F621}"/>
                    </a:ext>
                  </a:extLst>
                </p:cNvPr>
                <p:cNvSpPr txBox="1"/>
                <p:nvPr/>
              </p:nvSpPr>
              <p:spPr>
                <a:xfrm>
                  <a:off x="5908978" y="3518732"/>
                  <a:ext cx="631854" cy="391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DB</a:t>
                  </a:r>
                  <a:endParaRPr lang="ko-KR" altLang="en-US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853554E-633F-5ECB-E3C8-8EE7756DBB26}"/>
                    </a:ext>
                  </a:extLst>
                </p:cNvPr>
                <p:cNvSpPr txBox="1"/>
                <p:nvPr/>
              </p:nvSpPr>
              <p:spPr>
                <a:xfrm>
                  <a:off x="5150232" y="4599121"/>
                  <a:ext cx="633760" cy="279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26C0ED9D-DAD7-1244-2EB8-9405E5292C89}"/>
                    </a:ext>
                  </a:extLst>
                </p:cNvPr>
                <p:cNvSpPr txBox="1"/>
                <p:nvPr/>
              </p:nvSpPr>
              <p:spPr>
                <a:xfrm>
                  <a:off x="6674738" y="4599121"/>
                  <a:ext cx="633760" cy="279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DATA</a:t>
                  </a:r>
                  <a:endParaRPr lang="ko-KR" altLang="en-US" sz="1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cxnSp>
              <p:nvCxnSpPr>
                <p:cNvPr id="167" name="직선 화살표 연결선 166">
                  <a:extLst>
                    <a:ext uri="{FF2B5EF4-FFF2-40B4-BE49-F238E27FC236}">
                      <a16:creationId xmlns:a16="http://schemas.microsoft.com/office/drawing/2014/main" id="{FCA837FF-FD5A-F455-C65D-BCF44711398E}"/>
                    </a:ext>
                  </a:extLst>
                </p:cNvPr>
                <p:cNvCxnSpPr/>
                <p:nvPr/>
              </p:nvCxnSpPr>
              <p:spPr>
                <a:xfrm flipH="1">
                  <a:off x="5744459" y="4834291"/>
                  <a:ext cx="69126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20972CAB-5CD0-4E1D-1B02-40E95F27F34B}"/>
                    </a:ext>
                  </a:extLst>
                </p:cNvPr>
                <p:cNvSpPr txBox="1"/>
                <p:nvPr/>
              </p:nvSpPr>
              <p:spPr>
                <a:xfrm>
                  <a:off x="5831284" y="4555282"/>
                  <a:ext cx="864425" cy="2790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1</a:t>
                  </a:r>
                  <a:r>
                    <a:rPr lang="ko-KR" altLang="en-US" sz="1400" dirty="0" smtClean="0">
                      <a:solidFill>
                        <a:srgbClr val="393939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일 단위</a:t>
                  </a:r>
                  <a:endParaRPr lang="ko-KR" altLang="en-US" sz="14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</p:grp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F7F56CF-92B9-4913-164B-A40A02C4E148}"/>
                </a:ext>
              </a:extLst>
            </p:cNvPr>
            <p:cNvSpPr txBox="1"/>
            <p:nvPr/>
          </p:nvSpPr>
          <p:spPr>
            <a:xfrm>
              <a:off x="12265293" y="7199568"/>
              <a:ext cx="187856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5F83FAA4-0533-4D53-0E99-B6A952713017}"/>
                </a:ext>
              </a:extLst>
            </p:cNvPr>
            <p:cNvGrpSpPr/>
            <p:nvPr/>
          </p:nvGrpSpPr>
          <p:grpSpPr>
            <a:xfrm>
              <a:off x="11544925" y="8618869"/>
              <a:ext cx="3496123" cy="692497"/>
              <a:chOff x="8594844" y="5325051"/>
              <a:chExt cx="3520021" cy="742992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67CC68A2-69C7-D263-948E-AECC5D6C6D14}"/>
                  </a:ext>
                </a:extLst>
              </p:cNvPr>
              <p:cNvGrpSpPr/>
              <p:nvPr/>
            </p:nvGrpSpPr>
            <p:grpSpPr>
              <a:xfrm>
                <a:off x="8594844" y="5333318"/>
                <a:ext cx="3326825" cy="642453"/>
                <a:chOff x="8701838" y="5294564"/>
                <a:chExt cx="3356811" cy="446373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7300E04D-A930-02AC-4656-F429CD20B845}"/>
                    </a:ext>
                  </a:extLst>
                </p:cNvPr>
                <p:cNvSpPr/>
                <p:nvPr/>
              </p:nvSpPr>
              <p:spPr>
                <a:xfrm>
                  <a:off x="8701838" y="5294564"/>
                  <a:ext cx="3356811" cy="446373"/>
                </a:xfrm>
                <a:prstGeom prst="rect">
                  <a:avLst/>
                </a:prstGeom>
                <a:solidFill>
                  <a:srgbClr val="99E5B1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60F2BBE5-40D9-5D27-A5FA-320389989A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01839" y="5294564"/>
                  <a:ext cx="614885" cy="446373"/>
                </a:xfrm>
                <a:prstGeom prst="rect">
                  <a:avLst/>
                </a:prstGeom>
              </p:spPr>
            </p:pic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C4580EE-72CE-5573-F627-2E9E749ADE61}"/>
                  </a:ext>
                </a:extLst>
              </p:cNvPr>
              <p:cNvSpPr txBox="1"/>
              <p:nvPr/>
            </p:nvSpPr>
            <p:spPr>
              <a:xfrm>
                <a:off x="9425406" y="5325051"/>
                <a:ext cx="2689459" cy="74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33" dirty="0" err="1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Naver</a:t>
                </a:r>
                <a:r>
                  <a:rPr lang="en-US" altLang="ko-KR" sz="1333" dirty="0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news API</a:t>
                </a:r>
                <a:endParaRPr lang="en-US" altLang="ko-KR" sz="1333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r>
                  <a:rPr lang="en-US" altLang="ko-KR" sz="1067" dirty="0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(</a:t>
                </a:r>
                <a:r>
                  <a:rPr lang="ko-KR" altLang="en-US" sz="1067" dirty="0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에너지관련 기사</a:t>
                </a:r>
                <a:r>
                  <a:rPr lang="en-US" altLang="ko-KR" sz="1067" dirty="0" smtClean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)</a:t>
                </a:r>
                <a:endParaRPr lang="ko-KR" altLang="en-US" sz="1067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AEFE6DD-29EE-3AF8-A1A3-3BD152766E27}"/>
                </a:ext>
              </a:extLst>
            </p:cNvPr>
            <p:cNvGrpSpPr/>
            <p:nvPr/>
          </p:nvGrpSpPr>
          <p:grpSpPr>
            <a:xfrm>
              <a:off x="2973406" y="7001321"/>
              <a:ext cx="2759554" cy="2438206"/>
              <a:chOff x="321873" y="4289388"/>
              <a:chExt cx="2412000" cy="2285583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2154ABCB-6948-04C9-A421-EDCD8AAF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678" y="4498076"/>
                <a:ext cx="1490021" cy="1490021"/>
              </a:xfrm>
              <a:prstGeom prst="rect">
                <a:avLst/>
              </a:prstGeom>
            </p:spPr>
          </p:pic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39EBAB13-EAB1-4FEB-C475-934FE0BCC57D}"/>
                  </a:ext>
                </a:extLst>
              </p:cNvPr>
              <p:cNvSpPr/>
              <p:nvPr/>
            </p:nvSpPr>
            <p:spPr>
              <a:xfrm>
                <a:off x="386691" y="4289388"/>
                <a:ext cx="2347182" cy="2285583"/>
              </a:xfrm>
              <a:prstGeom prst="rect">
                <a:avLst/>
              </a:prstGeom>
              <a:noFill/>
              <a:ln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149" name="Straight Connector 2">
                <a:extLst>
                  <a:ext uri="{FF2B5EF4-FFF2-40B4-BE49-F238E27FC236}">
                    <a16:creationId xmlns:a16="http://schemas.microsoft.com/office/drawing/2014/main" id="{C07E36E3-79B6-DFF2-6A49-1C83EB5C1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873" y="5956197"/>
                <a:ext cx="2412000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3EDBABF-7B08-DEBD-4E31-F0DBD9304C43}"/>
                  </a:ext>
                </a:extLst>
              </p:cNvPr>
              <p:cNvSpPr txBox="1"/>
              <p:nvPr/>
            </p:nvSpPr>
            <p:spPr>
              <a:xfrm>
                <a:off x="963550" y="6034752"/>
                <a:ext cx="1171534" cy="476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393939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Device</a:t>
                </a:r>
                <a:endParaRPr lang="ko-KR" altLang="en-US" sz="16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6832852-8D80-50F9-F512-8D947790A8E2}"/>
                </a:ext>
              </a:extLst>
            </p:cNvPr>
            <p:cNvCxnSpPr>
              <a:cxnSpLocks/>
            </p:cNvCxnSpPr>
            <p:nvPr/>
          </p:nvCxnSpPr>
          <p:spPr>
            <a:xfrm>
              <a:off x="4575014" y="6137034"/>
              <a:ext cx="0" cy="86370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201A08DB-007A-3E0D-AD44-8DCC975C4ADE}"/>
                </a:ext>
              </a:extLst>
            </p:cNvPr>
            <p:cNvCxnSpPr>
              <a:cxnSpLocks/>
            </p:cNvCxnSpPr>
            <p:nvPr/>
          </p:nvCxnSpPr>
          <p:spPr>
            <a:xfrm>
              <a:off x="4428876" y="6137034"/>
              <a:ext cx="0" cy="86370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54F32-9FC9-7D66-5290-18997F9985FA}"/>
                </a:ext>
              </a:extLst>
            </p:cNvPr>
            <p:cNvSpPr txBox="1"/>
            <p:nvPr/>
          </p:nvSpPr>
          <p:spPr>
            <a:xfrm>
              <a:off x="4724943" y="6380753"/>
              <a:ext cx="68978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대체</a:t>
              </a:r>
            </a:p>
          </p:txBody>
        </p:sp>
        <p:sp>
          <p:nvSpPr>
            <p:cNvPr id="133" name="화살표: 위로 굽음 319">
              <a:extLst>
                <a:ext uri="{FF2B5EF4-FFF2-40B4-BE49-F238E27FC236}">
                  <a16:creationId xmlns:a16="http://schemas.microsoft.com/office/drawing/2014/main" id="{9E5FD727-90A2-6A49-C21F-E32257AEC9ED}"/>
                </a:ext>
              </a:extLst>
            </p:cNvPr>
            <p:cNvSpPr/>
            <p:nvPr/>
          </p:nvSpPr>
          <p:spPr>
            <a:xfrm rot="10800000" flipH="1" flipV="1">
              <a:off x="10377913" y="5364825"/>
              <a:ext cx="3113782" cy="477266"/>
            </a:xfrm>
            <a:prstGeom prst="bentUpArrow">
              <a:avLst>
                <a:gd name="adj1" fmla="val 1793"/>
                <a:gd name="adj2" fmla="val 11005"/>
                <a:gd name="adj3" fmla="val 20830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896F0B1-E896-DD6E-730B-3888DCCC5615}"/>
                </a:ext>
              </a:extLst>
            </p:cNvPr>
            <p:cNvSpPr txBox="1"/>
            <p:nvPr/>
          </p:nvSpPr>
          <p:spPr>
            <a:xfrm>
              <a:off x="10396830" y="5897085"/>
              <a:ext cx="4394918" cy="28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</a:t>
              </a:r>
              <a:r>
                <a:rPr lang="en-US" altLang="ko-KR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</a:t>
              </a:r>
              <a:r>
                <a:rPr lang="en-US" altLang="ko-KR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동</a:t>
              </a:r>
              <a:r>
                <a:rPr lang="en-US" altLang="ko-KR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000" dirty="0" smtClean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고객 아파트 별 에너지</a:t>
              </a:r>
              <a:endParaRPr lang="ko-KR" altLang="en-US" sz="10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5" name="화살표: 위로 굽음 323">
              <a:extLst>
                <a:ext uri="{FF2B5EF4-FFF2-40B4-BE49-F238E27FC236}">
                  <a16:creationId xmlns:a16="http://schemas.microsoft.com/office/drawing/2014/main" id="{64E9BB26-E635-7CAF-5CB9-363715F2340F}"/>
                </a:ext>
              </a:extLst>
            </p:cNvPr>
            <p:cNvSpPr/>
            <p:nvPr/>
          </p:nvSpPr>
          <p:spPr>
            <a:xfrm rot="16200000">
              <a:off x="12042061" y="6575631"/>
              <a:ext cx="508734" cy="3626322"/>
            </a:xfrm>
            <a:prstGeom prst="bentUpArrow">
              <a:avLst>
                <a:gd name="adj1" fmla="val 742"/>
                <a:gd name="adj2" fmla="val 9842"/>
                <a:gd name="adj3" fmla="val 30711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747C6C8-E1DE-A0E3-F261-F7F27BD4B4E7}"/>
                </a:ext>
              </a:extLst>
            </p:cNvPr>
            <p:cNvSpPr txBox="1"/>
            <p:nvPr/>
          </p:nvSpPr>
          <p:spPr>
            <a:xfrm>
              <a:off x="11653425" y="7740453"/>
              <a:ext cx="191286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수집</a:t>
              </a:r>
            </a:p>
          </p:txBody>
        </p:sp>
        <p:sp>
          <p:nvSpPr>
            <p:cNvPr id="137" name="화살표: 위쪽/아래쪽 325">
              <a:extLst>
                <a:ext uri="{FF2B5EF4-FFF2-40B4-BE49-F238E27FC236}">
                  <a16:creationId xmlns:a16="http://schemas.microsoft.com/office/drawing/2014/main" id="{6DC2E04B-EC45-50EB-71CF-E273B254D0F1}"/>
                </a:ext>
              </a:extLst>
            </p:cNvPr>
            <p:cNvSpPr/>
            <p:nvPr/>
          </p:nvSpPr>
          <p:spPr>
            <a:xfrm>
              <a:off x="8911337" y="5869254"/>
              <a:ext cx="58237" cy="1205414"/>
            </a:xfrm>
            <a:prstGeom prst="upDownArrow">
              <a:avLst>
                <a:gd name="adj1" fmla="val 0"/>
                <a:gd name="adj2" fmla="val 14147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8D6F49C-70C2-8713-0088-2B2BE315C48A}"/>
                </a:ext>
              </a:extLst>
            </p:cNvPr>
            <p:cNvSpPr txBox="1"/>
            <p:nvPr/>
          </p:nvSpPr>
          <p:spPr>
            <a:xfrm>
              <a:off x="5924510" y="4139174"/>
              <a:ext cx="1338749" cy="6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67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요청 </a:t>
              </a:r>
              <a:r>
                <a:rPr lang="en-US" altLang="ko-KR" sz="1067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&amp; </a:t>
              </a:r>
              <a:r>
                <a:rPr lang="ko-KR" altLang="en-US" sz="1067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반환</a:t>
              </a:r>
            </a:p>
          </p:txBody>
        </p:sp>
        <p:sp>
          <p:nvSpPr>
            <p:cNvPr id="139" name="화살표: 위쪽/아래쪽 327">
              <a:extLst>
                <a:ext uri="{FF2B5EF4-FFF2-40B4-BE49-F238E27FC236}">
                  <a16:creationId xmlns:a16="http://schemas.microsoft.com/office/drawing/2014/main" id="{9F6411A3-2440-9426-0278-B33BFB4A72F2}"/>
                </a:ext>
              </a:extLst>
            </p:cNvPr>
            <p:cNvSpPr/>
            <p:nvPr/>
          </p:nvSpPr>
          <p:spPr>
            <a:xfrm rot="5400000">
              <a:off x="6440175" y="3782371"/>
              <a:ext cx="53746" cy="1447029"/>
            </a:xfrm>
            <a:prstGeom prst="upDownArrow">
              <a:avLst>
                <a:gd name="adj1" fmla="val 0"/>
                <a:gd name="adj2" fmla="val 14147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34232D0-1B9F-692A-777E-37947F878AAB}"/>
                </a:ext>
              </a:extLst>
            </p:cNvPr>
            <p:cNvSpPr txBox="1"/>
            <p:nvPr/>
          </p:nvSpPr>
          <p:spPr>
            <a:xfrm>
              <a:off x="9065324" y="6619167"/>
              <a:ext cx="1912865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요청 </a:t>
              </a:r>
              <a:r>
                <a:rPr lang="en-US" altLang="ko-KR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&amp; </a:t>
              </a:r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반환</a:t>
              </a:r>
            </a:p>
          </p:txBody>
        </p:sp>
        <p:sp>
          <p:nvSpPr>
            <p:cNvPr id="141" name="화살표: 위로 굽음 343">
              <a:extLst>
                <a:ext uri="{FF2B5EF4-FFF2-40B4-BE49-F238E27FC236}">
                  <a16:creationId xmlns:a16="http://schemas.microsoft.com/office/drawing/2014/main" id="{1F72E1CB-D416-CCC8-3948-9362303F3431}"/>
                </a:ext>
              </a:extLst>
            </p:cNvPr>
            <p:cNvSpPr/>
            <p:nvPr/>
          </p:nvSpPr>
          <p:spPr>
            <a:xfrm rot="10800000" flipH="1" flipV="1">
              <a:off x="5457119" y="5867426"/>
              <a:ext cx="2711840" cy="755830"/>
            </a:xfrm>
            <a:prstGeom prst="bentUpArrow">
              <a:avLst>
                <a:gd name="adj1" fmla="val 742"/>
                <a:gd name="adj2" fmla="val 3671"/>
                <a:gd name="adj3" fmla="val 9209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B1927F8-89BA-BBB9-01A2-03CA66417C9B}"/>
                </a:ext>
              </a:extLst>
            </p:cNvPr>
            <p:cNvSpPr txBox="1"/>
            <p:nvPr/>
          </p:nvSpPr>
          <p:spPr>
            <a:xfrm>
              <a:off x="6050774" y="6134100"/>
              <a:ext cx="68978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제어</a:t>
              </a:r>
            </a:p>
          </p:txBody>
        </p:sp>
        <p:sp>
          <p:nvSpPr>
            <p:cNvPr id="143" name="화살표: 위로 굽음 345">
              <a:extLst>
                <a:ext uri="{FF2B5EF4-FFF2-40B4-BE49-F238E27FC236}">
                  <a16:creationId xmlns:a16="http://schemas.microsoft.com/office/drawing/2014/main" id="{3FD2ABD7-1D77-A568-855E-C35CD5479D50}"/>
                </a:ext>
              </a:extLst>
            </p:cNvPr>
            <p:cNvSpPr/>
            <p:nvPr/>
          </p:nvSpPr>
          <p:spPr>
            <a:xfrm rot="5400000" flipV="1">
              <a:off x="6308123" y="5003382"/>
              <a:ext cx="664037" cy="2346492"/>
            </a:xfrm>
            <a:prstGeom prst="bentUpArrow">
              <a:avLst>
                <a:gd name="adj1" fmla="val 742"/>
                <a:gd name="adj2" fmla="val 3671"/>
                <a:gd name="adj3" fmla="val 9209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39393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7200473-9641-4C16-6270-4B5F04778C63}"/>
                </a:ext>
              </a:extLst>
            </p:cNvPr>
            <p:cNvSpPr txBox="1"/>
            <p:nvPr/>
          </p:nvSpPr>
          <p:spPr>
            <a:xfrm>
              <a:off x="6041282" y="6717815"/>
              <a:ext cx="689787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상태</a:t>
              </a:r>
            </a:p>
          </p:txBody>
        </p:sp>
        <p:sp>
          <p:nvSpPr>
            <p:cNvPr id="145" name="화살표: 위로 굽음 101">
              <a:extLst>
                <a:ext uri="{FF2B5EF4-FFF2-40B4-BE49-F238E27FC236}">
                  <a16:creationId xmlns:a16="http://schemas.microsoft.com/office/drawing/2014/main" id="{8F0A8A44-5607-29DB-7998-56B79DCF674C}"/>
                </a:ext>
              </a:extLst>
            </p:cNvPr>
            <p:cNvSpPr/>
            <p:nvPr/>
          </p:nvSpPr>
          <p:spPr>
            <a:xfrm rot="5400000" flipV="1">
              <a:off x="11307255" y="4516921"/>
              <a:ext cx="2125188" cy="3812820"/>
            </a:xfrm>
            <a:prstGeom prst="bentUpArrow">
              <a:avLst>
                <a:gd name="adj1" fmla="val 1533"/>
                <a:gd name="adj2" fmla="val 2309"/>
                <a:gd name="adj3" fmla="val 7355"/>
              </a:avLst>
            </a:prstGeom>
            <a:solidFill>
              <a:schemeClr val="tx1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7885F75-D3ED-79C4-D54C-27F0DB4C774A}"/>
                </a:ext>
              </a:extLst>
            </p:cNvPr>
            <p:cNvSpPr txBox="1"/>
            <p:nvPr/>
          </p:nvSpPr>
          <p:spPr>
            <a:xfrm>
              <a:off x="11371136" y="7071507"/>
              <a:ext cx="1912865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393939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예측 데이터 저장</a:t>
              </a:r>
            </a:p>
          </p:txBody>
        </p:sp>
      </p:grpSp>
      <p:pic>
        <p:nvPicPr>
          <p:cNvPr id="205" name="Picture 74" descr="Bootstrap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22" y="4994094"/>
            <a:ext cx="681244" cy="71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16" descr="아파치 톰캣(Apache Tomcat) 다운로드 및 환경설정하기 - Snug Archive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02" y="3238500"/>
            <a:ext cx="2924584" cy="5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post-thumbnail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818" y="3237522"/>
            <a:ext cx="1021182" cy="56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4" descr="post-thumbnail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130223"/>
            <a:ext cx="882907" cy="79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8" descr="https://ensmark.com/wp-content/uploads/2021/08/oracle_db.jp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74" y="6962338"/>
            <a:ext cx="1134026" cy="6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9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138881" y="4992984"/>
            <a:ext cx="711200" cy="711200"/>
          </a:xfrm>
          <a:prstGeom prst="rect">
            <a:avLst/>
          </a:prstGeom>
        </p:spPr>
      </p:pic>
      <p:pic>
        <p:nvPicPr>
          <p:cNvPr id="204" name="Picture 2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63700" y="50800"/>
            <a:ext cx="1473200" cy="1447800"/>
          </a:xfrm>
          <a:prstGeom prst="rect">
            <a:avLst/>
          </a:prstGeom>
        </p:spPr>
      </p:pic>
      <p:grpSp>
        <p:nvGrpSpPr>
          <p:cNvPr id="212" name="그룹 211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213" name="TextBox 212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계획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6900" y="51272"/>
            <a:ext cx="27051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3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31800" y="3352800"/>
            <a:ext cx="2806700" cy="3746500"/>
          </a:xfrm>
          <a:prstGeom prst="rect">
            <a:avLst/>
          </a:prstGeom>
        </p:spPr>
      </p:pic>
      <p:pic>
        <p:nvPicPr>
          <p:cNvPr id="7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99600" y="3352800"/>
            <a:ext cx="2806700" cy="3746500"/>
          </a:xfrm>
          <a:prstGeom prst="rect">
            <a:avLst/>
          </a:prstGeom>
        </p:spPr>
      </p:pic>
      <p:pic>
        <p:nvPicPr>
          <p:cNvPr id="75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25800" y="7188200"/>
            <a:ext cx="1270000" cy="1117600"/>
          </a:xfrm>
          <a:prstGeom prst="rect">
            <a:avLst/>
          </a:prstGeom>
        </p:spPr>
      </p:pic>
      <p:pic>
        <p:nvPicPr>
          <p:cNvPr id="76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8000" y="7200900"/>
            <a:ext cx="1244600" cy="1092200"/>
          </a:xfrm>
          <a:prstGeom prst="rect">
            <a:avLst/>
          </a:prstGeom>
        </p:spPr>
      </p:pic>
      <p:pic>
        <p:nvPicPr>
          <p:cNvPr id="77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26700" y="7200900"/>
            <a:ext cx="1244600" cy="1092200"/>
          </a:xfrm>
          <a:prstGeom prst="rect">
            <a:avLst/>
          </a:prstGeom>
        </p:spPr>
      </p:pic>
      <p:pic>
        <p:nvPicPr>
          <p:cNvPr id="78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46200" y="7200900"/>
            <a:ext cx="1244600" cy="1092200"/>
          </a:xfrm>
          <a:prstGeom prst="rect">
            <a:avLst/>
          </a:prstGeom>
        </p:spPr>
      </p:pic>
      <p:pic>
        <p:nvPicPr>
          <p:cNvPr id="79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02000" y="7848600"/>
            <a:ext cx="1003300" cy="1016000"/>
          </a:xfrm>
          <a:prstGeom prst="rect">
            <a:avLst/>
          </a:prstGeom>
        </p:spPr>
      </p:pic>
      <p:pic>
        <p:nvPicPr>
          <p:cNvPr id="80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21500" y="7785100"/>
            <a:ext cx="1041400" cy="736600"/>
          </a:xfrm>
          <a:prstGeom prst="rect">
            <a:avLst/>
          </a:prstGeom>
        </p:spPr>
      </p:pic>
      <p:pic>
        <p:nvPicPr>
          <p:cNvPr id="81" name="Picture 4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77500" y="7785100"/>
            <a:ext cx="1028700" cy="736600"/>
          </a:xfrm>
          <a:prstGeom prst="rect">
            <a:avLst/>
          </a:prstGeom>
        </p:spPr>
      </p:pic>
      <p:pic>
        <p:nvPicPr>
          <p:cNvPr id="82" name="Picture 5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109700" y="7797800"/>
            <a:ext cx="1028700" cy="736600"/>
          </a:xfrm>
          <a:prstGeom prst="rect">
            <a:avLst/>
          </a:prstGeom>
        </p:spPr>
      </p:pic>
      <p:pic>
        <p:nvPicPr>
          <p:cNvPr id="83" name="Picture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68444" y="3037541"/>
            <a:ext cx="558800" cy="292100"/>
          </a:xfrm>
          <a:prstGeom prst="rect">
            <a:avLst/>
          </a:prstGeom>
        </p:spPr>
      </p:pic>
      <p:pic>
        <p:nvPicPr>
          <p:cNvPr id="84" name="Picture 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19244" y="3329641"/>
            <a:ext cx="2806700" cy="3746500"/>
          </a:xfrm>
          <a:prstGeom prst="rect">
            <a:avLst/>
          </a:prstGeom>
        </p:spPr>
      </p:pic>
      <p:pic>
        <p:nvPicPr>
          <p:cNvPr id="85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51444" y="3329641"/>
            <a:ext cx="2882900" cy="3746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02.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01. </a:t>
            </a:r>
            <a:r>
              <a:rPr lang="ko-KR" altLang="en-US" b="1" dirty="0" smtClean="0">
                <a:latin typeface="+mj-ea"/>
                <a:ea typeface="+mj-ea"/>
              </a:rPr>
              <a:t>프로젝트 개요</a:t>
            </a:r>
            <a:endParaRPr lang="ko-KR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975100"/>
            <a:ext cx="8407400" cy="27813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1242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6" name="AutoShape 2" descr="공공데이터개방 &lt; 공공데이터개방 &lt; 정보공개 &lt; 열린경영 &lt; 한국콘텐츠진흥원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4" descr="공공데이터개방 &lt; 공공데이터개방 &lt; 정보공개 &lt; 열린경영 &lt; 한국콘텐츠진흥원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AutoShape 6" descr="공공데이터개방 &lt; 공공데이터개방 &lt; 정보공개 &lt; 열린경영 &lt; 한국콘텐츠진흥원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2" name="TextBox 41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643449" y="3199523"/>
            <a:ext cx="12425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공공 데이터 </a:t>
            </a:r>
            <a:r>
              <a:rPr lang="en-US" altLang="ko-KR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open</a:t>
            </a:r>
            <a:r>
              <a:rPr lang="ko-KR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</a:t>
            </a:r>
            <a:r>
              <a:rPr lang="en-US" altLang="ko-KR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API </a:t>
            </a:r>
            <a:r>
              <a:rPr lang="ko-KR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요청하여 대전광역시 내 아파트의 </a:t>
            </a:r>
            <a:endParaRPr lang="en-US" altLang="ko-KR" sz="32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  에너지 사용량 데이터를 수집 및 전처리 후 데이터베이스에 저장</a:t>
            </a:r>
            <a:endParaRPr lang="ko-KR" alt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1188" y="3213100"/>
            <a:ext cx="2775825" cy="15712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45991" y="7053544"/>
            <a:ext cx="979846" cy="950856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82975" y="8049268"/>
            <a:ext cx="2180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원천데이터</a:t>
            </a:r>
            <a:endParaRPr lang="ko-KR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89943" y="7166295"/>
            <a:ext cx="1608138" cy="890697"/>
          </a:xfrm>
          <a:prstGeom prst="roundRect">
            <a:avLst/>
          </a:prstGeom>
          <a:solidFill>
            <a:srgbClr val="057E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단지코드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수집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887043" y="7202869"/>
            <a:ext cx="1779758" cy="864397"/>
          </a:xfrm>
          <a:prstGeom prst="roundRect">
            <a:avLst/>
          </a:prstGeom>
          <a:solidFill>
            <a:srgbClr val="057E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단지코드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년도 별 에너지 사용량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62" name="구부러진 연결선 61"/>
          <p:cNvCxnSpPr/>
          <p:nvPr/>
        </p:nvCxnSpPr>
        <p:spPr>
          <a:xfrm rot="5400000" flipH="1" flipV="1">
            <a:off x="7430698" y="5981395"/>
            <a:ext cx="12700" cy="2012277"/>
          </a:xfrm>
          <a:prstGeom prst="curvedConnector3">
            <a:avLst>
              <a:gd name="adj1" fmla="val 5869559"/>
            </a:avLst>
          </a:prstGeom>
          <a:ln w="57150">
            <a:solidFill>
              <a:srgbClr val="057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62"/>
          <p:cNvCxnSpPr/>
          <p:nvPr/>
        </p:nvCxnSpPr>
        <p:spPr>
          <a:xfrm rot="16200000" flipH="1" flipV="1">
            <a:off x="7457784" y="7175196"/>
            <a:ext cx="12700" cy="2012277"/>
          </a:xfrm>
          <a:prstGeom prst="curvedConnector3">
            <a:avLst>
              <a:gd name="adj1" fmla="val 5869559"/>
            </a:avLst>
          </a:prstGeom>
          <a:ln w="57150">
            <a:solidFill>
              <a:srgbClr val="057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59642" y="6968992"/>
            <a:ext cx="1836573" cy="135388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880943" y="8224045"/>
            <a:ext cx="2180646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Oracle DB</a:t>
            </a:r>
            <a:endParaRPr lang="ko-KR" alt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711293" y="6953875"/>
            <a:ext cx="622983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대전시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:  505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단지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에너지사용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: 60,600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건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전처리 전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에너지사용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: 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55,680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건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전처리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후</a:t>
            </a: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</a:p>
        </p:txBody>
      </p:sp>
      <p:pic>
        <p:nvPicPr>
          <p:cNvPr id="68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6497279" y="1198709"/>
            <a:ext cx="31295258" cy="628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5941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05" y="3453825"/>
            <a:ext cx="4609636" cy="514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3077197" y="2720945"/>
            <a:ext cx="315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</a:t>
            </a:r>
            <a:r>
              <a:rPr lang="ko-KR" altLang="en-US" sz="2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결측치</a:t>
            </a:r>
            <a:r>
              <a:rPr lang="ko-KR" altLang="en-US" sz="2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확인</a:t>
            </a:r>
            <a:endParaRPr lang="en-US" altLang="ko-KR" sz="20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82" y="3453825"/>
            <a:ext cx="4650018" cy="514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9925050" y="2694536"/>
            <a:ext cx="433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/>
              <a:t>전력량 데이터 통계 확인</a:t>
            </a:r>
            <a:endParaRPr lang="en-US" altLang="ko-KR" sz="2000" b="1" dirty="0" smtClean="0"/>
          </a:p>
        </p:txBody>
      </p:sp>
      <p:sp>
        <p:nvSpPr>
          <p:cNvPr id="37" name="액자 36"/>
          <p:cNvSpPr/>
          <p:nvPr/>
        </p:nvSpPr>
        <p:spPr>
          <a:xfrm>
            <a:off x="3096982" y="7429500"/>
            <a:ext cx="4650018" cy="3810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9984905" y="5600700"/>
            <a:ext cx="4556595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/>
          <p:cNvSpPr/>
          <p:nvPr/>
        </p:nvSpPr>
        <p:spPr>
          <a:xfrm>
            <a:off x="10011425" y="7886700"/>
            <a:ext cx="4556595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2" name="TextBox 41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303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5941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624418"/>
            <a:ext cx="7840169" cy="6144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1947754" y="4165600"/>
            <a:ext cx="56722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b="1" dirty="0" smtClean="0">
                <a:latin typeface="+mn-ea"/>
              </a:rPr>
              <a:t>각 </a:t>
            </a:r>
            <a:r>
              <a:rPr lang="ko-KR" altLang="en-US" sz="2800" b="1" dirty="0" err="1" smtClean="0">
                <a:latin typeface="+mn-ea"/>
              </a:rPr>
              <a:t>단지코드</a:t>
            </a:r>
            <a:r>
              <a:rPr lang="ko-KR" altLang="en-US" sz="2800" b="1" dirty="0" smtClean="0">
                <a:latin typeface="+mn-ea"/>
              </a:rPr>
              <a:t> 별로 평균을 구해</a:t>
            </a:r>
            <a:r>
              <a:rPr lang="en-US" altLang="ko-KR" sz="2800" b="1" dirty="0" smtClean="0">
                <a:latin typeface="+mn-ea"/>
              </a:rPr>
              <a:t/>
            </a:r>
            <a:br>
              <a:rPr lang="en-US" altLang="ko-KR" sz="2800" b="1" dirty="0" smtClean="0">
                <a:latin typeface="+mn-ea"/>
              </a:rPr>
            </a:br>
            <a:r>
              <a:rPr lang="en-US" altLang="ko-KR" sz="2800" b="1" dirty="0" smtClean="0">
                <a:latin typeface="+mn-ea"/>
              </a:rPr>
              <a:t>z-score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2.5 </a:t>
            </a:r>
            <a:r>
              <a:rPr lang="ko-KR" altLang="en-US" sz="2800" b="1" dirty="0" smtClean="0">
                <a:latin typeface="+mn-ea"/>
              </a:rPr>
              <a:t>이상의 데이터인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latin typeface="+mn-ea"/>
              </a:rPr>
              <a:t>극단치를</a:t>
            </a:r>
            <a:r>
              <a:rPr lang="ko-KR" altLang="en-US" sz="2800" b="1" dirty="0" smtClean="0">
                <a:latin typeface="+mn-ea"/>
              </a:rPr>
              <a:t> 다른 연도의 월 평균</a:t>
            </a:r>
            <a:endParaRPr lang="en-US" altLang="ko-KR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+mn-ea"/>
              </a:rPr>
              <a:t>사용 전력량으로 대체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42468" y="3445008"/>
            <a:ext cx="54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이상치 대체</a:t>
            </a:r>
            <a:endParaRPr lang="ko-KR" altLang="en-US" sz="3200" b="1" dirty="0">
              <a:latin typeface="+mn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3" name="TextBox 42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5941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501900" y="2703839"/>
            <a:ext cx="54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+mn-ea"/>
              </a:rPr>
              <a:t>이상치 대체 전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3225225"/>
            <a:ext cx="8204200" cy="618547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3225225"/>
            <a:ext cx="7937500" cy="61854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495300" y="2704314"/>
            <a:ext cx="54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+mn-ea"/>
              </a:rPr>
              <a:t>이상치 대체 후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8" name="TextBox 37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2893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22021" y="2564140"/>
            <a:ext cx="800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b="1" dirty="0" smtClean="0">
                <a:latin typeface="+mn-ea"/>
              </a:rPr>
              <a:t>대전 광역시 </a:t>
            </a:r>
            <a:r>
              <a:rPr lang="ko-KR" altLang="en-US" sz="2800" b="1" dirty="0" err="1" smtClean="0">
                <a:latin typeface="+mn-ea"/>
              </a:rPr>
              <a:t>시군구</a:t>
            </a:r>
            <a:r>
              <a:rPr lang="ko-KR" altLang="en-US" sz="2800" b="1" dirty="0" smtClean="0">
                <a:latin typeface="+mn-ea"/>
              </a:rPr>
              <a:t> 연도별 사용 전력량 확인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200400"/>
            <a:ext cx="14630401" cy="621030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6" name="TextBox 35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4500" y="63500"/>
            <a:ext cx="32893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22021" y="2564140"/>
            <a:ext cx="800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b="1" dirty="0" smtClean="0">
                <a:latin typeface="+mn-ea"/>
              </a:rPr>
              <a:t>대전 광역시 </a:t>
            </a:r>
            <a:r>
              <a:rPr lang="ko-KR" altLang="en-US" sz="2800" b="1" dirty="0" err="1" smtClean="0">
                <a:latin typeface="+mn-ea"/>
              </a:rPr>
              <a:t>시군구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월</a:t>
            </a:r>
            <a:r>
              <a:rPr lang="ko-KR" altLang="en-US" sz="2800" b="1" dirty="0" smtClean="0">
                <a:latin typeface="+mn-ea"/>
              </a:rPr>
              <a:t>별 사용 전력량 확인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3227534"/>
            <a:ext cx="14883165" cy="614680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7" name="TextBox 36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4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2900" y="114300"/>
            <a:ext cx="46355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9500" y="267209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대전광역시 아파트 사용 전력량 예측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2912" y="3363738"/>
            <a:ext cx="67341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테스트 모델 </a:t>
            </a:r>
            <a:endParaRPr lang="en-US" altLang="ko-KR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+mn-ea"/>
              </a:rPr>
              <a:t>   SARIMAX  /  </a:t>
            </a:r>
            <a:r>
              <a:rPr lang="en-US" altLang="ko-KR" sz="2800" b="1" dirty="0" err="1" smtClean="0">
                <a:latin typeface="+mn-ea"/>
              </a:rPr>
              <a:t>XGBoost</a:t>
            </a:r>
            <a:endParaRPr lang="en-US" altLang="ko-KR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latin typeface="+mn-ea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+mn-ea"/>
              </a:rPr>
              <a:t>예측모델 </a:t>
            </a:r>
            <a:r>
              <a:rPr lang="en-US" altLang="ko-KR" sz="2800" b="1" dirty="0">
                <a:latin typeface="+mn-ea"/>
              </a:rPr>
              <a:t>-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SARIMAX 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성능평가 </a:t>
            </a:r>
            <a:r>
              <a:rPr lang="en-US" altLang="ko-KR" sz="2800" b="1" dirty="0">
                <a:latin typeface="+mn-ea"/>
              </a:rPr>
              <a:t>– MAPE, </a:t>
            </a:r>
            <a:r>
              <a:rPr lang="en-US" altLang="ko-KR" sz="2800" b="1" dirty="0" smtClean="0">
                <a:latin typeface="+mn-ea"/>
              </a:rPr>
              <a:t>R²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+mn-ea"/>
              </a:rPr>
              <a:t>MAPE : 4.5962%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latin typeface="+mn-ea"/>
              </a:rPr>
              <a:t>R² : 0.8804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99" y="3105208"/>
            <a:ext cx="11216901" cy="6305491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7" name="TextBox 36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2900" y="114300"/>
            <a:ext cx="46355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55648" y="2654300"/>
            <a:ext cx="875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대전광역시 </a:t>
            </a:r>
            <a:r>
              <a:rPr lang="ko-KR" altLang="en-US" sz="2800" b="1" dirty="0" err="1" smtClean="0">
                <a:latin typeface="+mn-ea"/>
              </a:rPr>
              <a:t>시군구</a:t>
            </a:r>
            <a:r>
              <a:rPr lang="ko-KR" altLang="en-US" sz="2800" b="1" dirty="0" smtClean="0">
                <a:latin typeface="+mn-ea"/>
              </a:rPr>
              <a:t> 별 아파트 사용 전력량 예측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3136900"/>
            <a:ext cx="11185525" cy="62738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00149" y="3568700"/>
            <a:ext cx="50609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+mn-ea"/>
              </a:rPr>
              <a:t>예측모델 </a:t>
            </a:r>
            <a:r>
              <a:rPr lang="en-US" altLang="ko-KR" sz="2800" b="1" dirty="0">
                <a:latin typeface="+mn-ea"/>
              </a:rPr>
              <a:t>-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SARIMAX 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성능평가 </a:t>
            </a:r>
            <a:r>
              <a:rPr lang="en-US" altLang="ko-KR" sz="2800" b="1" dirty="0">
                <a:latin typeface="+mn-ea"/>
              </a:rPr>
              <a:t>– MAPE, </a:t>
            </a:r>
            <a:r>
              <a:rPr lang="en-US" altLang="ko-KR" sz="2800" b="1" dirty="0" smtClean="0">
                <a:latin typeface="+mn-ea"/>
              </a:rPr>
              <a:t>R²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MAPE : </a:t>
            </a:r>
            <a:r>
              <a:rPr lang="en-US" altLang="ko-KR" sz="2800" b="1" dirty="0" smtClean="0">
                <a:latin typeface="+mn-ea"/>
              </a:rPr>
              <a:t>4.9821%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R² : </a:t>
            </a:r>
            <a:r>
              <a:rPr lang="en-US" altLang="ko-KR" sz="2800" b="1" dirty="0" smtClean="0">
                <a:latin typeface="+mn-ea"/>
              </a:rPr>
              <a:t>0.8870</a:t>
            </a:r>
            <a:endParaRPr lang="ko-KR" altLang="en-US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ko-KR" altLang="en-US" sz="2800" b="1" dirty="0">
              <a:latin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7" name="TextBox 36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2900" y="114300"/>
            <a:ext cx="46355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0496" y="2680820"/>
            <a:ext cx="875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대전광역시 단지별 아파트 사용 전력량 예측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177520"/>
            <a:ext cx="10591800" cy="62331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00149" y="3543300"/>
            <a:ext cx="5060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latin typeface="+mn-ea"/>
              </a:rPr>
              <a:t>예측모델 </a:t>
            </a:r>
            <a:r>
              <a:rPr lang="en-US" altLang="ko-KR" sz="2800" b="1" dirty="0">
                <a:latin typeface="+mn-ea"/>
              </a:rPr>
              <a:t>-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SARIMAX 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성능평가 </a:t>
            </a:r>
            <a:r>
              <a:rPr lang="en-US" altLang="ko-KR" sz="2800" b="1" dirty="0">
                <a:latin typeface="+mn-ea"/>
              </a:rPr>
              <a:t>– MAPE, </a:t>
            </a:r>
            <a:r>
              <a:rPr lang="en-US" altLang="ko-KR" sz="2800" b="1" dirty="0" smtClean="0">
                <a:latin typeface="+mn-ea"/>
              </a:rPr>
              <a:t>R²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MAPE : </a:t>
            </a:r>
            <a:r>
              <a:rPr lang="en-US" altLang="ko-KR" sz="2800" b="1" dirty="0" smtClean="0">
                <a:latin typeface="+mn-ea"/>
              </a:rPr>
              <a:t>2.8487%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R² : </a:t>
            </a:r>
            <a:r>
              <a:rPr lang="en-US" altLang="ko-KR" sz="2800" b="1" dirty="0" smtClean="0">
                <a:latin typeface="+mn-ea"/>
              </a:rPr>
              <a:t>0.9326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8" name="TextBox 37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latin typeface="+mj-ea"/>
                  <a:ea typeface="+mj-ea"/>
                </a:rPr>
                <a:t>프로젝트 결과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-457200"/>
            <a:ext cx="5130800" cy="279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1435100"/>
            <a:ext cx="26416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2730500"/>
            <a:ext cx="3378200" cy="124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2019300"/>
            <a:ext cx="2260600" cy="2654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61600" y="3162300"/>
            <a:ext cx="1358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1400" y="2755900"/>
            <a:ext cx="2184400" cy="109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0" y="2019300"/>
            <a:ext cx="2489200" cy="2654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768600" y="5791200"/>
            <a:ext cx="13589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5359400"/>
            <a:ext cx="3784600" cy="109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7000" y="4635500"/>
            <a:ext cx="2514600" cy="2654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61600" y="5791200"/>
            <a:ext cx="13589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01400" y="5359400"/>
            <a:ext cx="3797300" cy="109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000" y="4635500"/>
            <a:ext cx="2552700" cy="2654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768600" y="8407400"/>
            <a:ext cx="13589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8400" y="7975600"/>
            <a:ext cx="22098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7000" y="7251700"/>
            <a:ext cx="2476500" cy="2654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261600" y="8407400"/>
            <a:ext cx="1358900" cy="25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48608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768600" y="3149600"/>
            <a:ext cx="1358900" cy="25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0000" y="7251700"/>
            <a:ext cx="2514600" cy="2654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379200" y="8138886"/>
            <a:ext cx="379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향후 계획</a:t>
            </a:r>
            <a:endParaRPr lang="ko-KR" altLang="en-US" sz="3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848100"/>
            <a:ext cx="6527800" cy="2794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2457450"/>
            <a:ext cx="3594100" cy="1028700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9" name="TextBox 38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87271" y="3258066"/>
            <a:ext cx="12169439" cy="5997472"/>
          </a:xfrm>
          <a:prstGeom prst="rect">
            <a:avLst/>
          </a:prstGeom>
        </p:spPr>
      </p:pic>
      <p:sp>
        <p:nvSpPr>
          <p:cNvPr id="48" name="액자 47"/>
          <p:cNvSpPr/>
          <p:nvPr/>
        </p:nvSpPr>
        <p:spPr>
          <a:xfrm>
            <a:off x="5283200" y="4127500"/>
            <a:ext cx="2717800" cy="2311400"/>
          </a:xfrm>
          <a:prstGeom prst="frame">
            <a:avLst>
              <a:gd name="adj1" fmla="val 1932"/>
            </a:avLst>
          </a:prstGeom>
          <a:solidFill>
            <a:srgbClr val="057E68"/>
          </a:solidFill>
          <a:ln>
            <a:solidFill>
              <a:srgbClr val="057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액자 49"/>
          <p:cNvSpPr/>
          <p:nvPr/>
        </p:nvSpPr>
        <p:spPr>
          <a:xfrm>
            <a:off x="8094980" y="4127500"/>
            <a:ext cx="5544820" cy="2311400"/>
          </a:xfrm>
          <a:prstGeom prst="frame">
            <a:avLst>
              <a:gd name="adj1" fmla="val 1932"/>
            </a:avLst>
          </a:prstGeom>
          <a:solidFill>
            <a:srgbClr val="057E68"/>
          </a:solidFill>
          <a:ln>
            <a:solidFill>
              <a:srgbClr val="057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5283200" y="6566003"/>
            <a:ext cx="8356600" cy="2311400"/>
          </a:xfrm>
          <a:prstGeom prst="frame">
            <a:avLst>
              <a:gd name="adj1" fmla="val 1932"/>
            </a:avLst>
          </a:prstGeom>
          <a:solidFill>
            <a:srgbClr val="057E68"/>
          </a:solidFill>
          <a:ln>
            <a:solidFill>
              <a:srgbClr val="057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24333" y="484828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카카오 맵 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949754" y="466361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예측 모델 시각화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750625" y="755203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광역시 전력 시각화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0" grpId="0" animBg="1"/>
      <p:bldP spid="50" grpId="1" animBg="1"/>
      <p:bldP spid="51" grpId="0" animBg="1"/>
      <p:bldP spid="53" grpId="0"/>
      <p:bldP spid="53" grpId="1"/>
      <p:bldP spid="54" grpId="0"/>
      <p:bldP spid="54" grpId="1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000" y="2457450"/>
            <a:ext cx="3594100" cy="10287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244230" y="4457005"/>
            <a:ext cx="38021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 err="1" smtClean="0">
                <a:latin typeface="+mn-ea"/>
              </a:rPr>
              <a:t>카카오맵</a:t>
            </a:r>
            <a:r>
              <a:rPr lang="ko-KR" altLang="en-US" sz="2800" b="1" dirty="0" smtClean="0">
                <a:latin typeface="+mn-ea"/>
              </a:rPr>
              <a:t>  </a:t>
            </a:r>
            <a:r>
              <a:rPr lang="en-US" altLang="ko-KR" sz="2800" b="1" dirty="0">
                <a:latin typeface="+mn-ea"/>
              </a:rPr>
              <a:t>API </a:t>
            </a:r>
            <a:r>
              <a:rPr lang="ko-KR" altLang="en-US" sz="2800" b="1" dirty="0" smtClean="0">
                <a:latin typeface="+mn-ea"/>
              </a:rPr>
              <a:t>활용</a:t>
            </a:r>
            <a:endParaRPr lang="en-US" altLang="ko-KR" sz="2800" b="1" dirty="0" smtClean="0">
              <a:latin typeface="+mn-ea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 err="1">
                <a:latin typeface="+mn-ea"/>
              </a:rPr>
              <a:t>Apexchart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활용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9" name="TextBox 38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5" name="메인화면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16300" y="3178729"/>
            <a:ext cx="9550080" cy="59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19088" y="3284356"/>
            <a:ext cx="6737350" cy="5046843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5000" y="3284356"/>
            <a:ext cx="6562725" cy="4949748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5300" y="2578100"/>
            <a:ext cx="4648200" cy="10287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32640" y="8557279"/>
            <a:ext cx="9649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+mn-ea"/>
              </a:rPr>
              <a:t>Spring Security  </a:t>
            </a:r>
            <a:r>
              <a:rPr lang="en-US" altLang="ko-KR" sz="2800" b="1" dirty="0" err="1">
                <a:latin typeface="+mn-ea"/>
              </a:rPr>
              <a:t>PasswordEncoder</a:t>
            </a:r>
            <a:r>
              <a:rPr lang="ko-KR" altLang="en-US" sz="2800" b="1" dirty="0">
                <a:latin typeface="+mn-ea"/>
              </a:rPr>
              <a:t>활용 </a:t>
            </a:r>
            <a:endParaRPr lang="en-US" altLang="ko-KR" sz="2800" b="1" dirty="0" smtClean="0"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1" name="TextBox 40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0134600" y="4874278"/>
            <a:ext cx="2514600" cy="2138644"/>
            <a:chOff x="10134600" y="4874278"/>
            <a:chExt cx="2514600" cy="2138644"/>
          </a:xfrm>
        </p:grpSpPr>
        <p:sp>
          <p:nvSpPr>
            <p:cNvPr id="37" name="액자 36"/>
            <p:cNvSpPr/>
            <p:nvPr/>
          </p:nvSpPr>
          <p:spPr>
            <a:xfrm>
              <a:off x="10134600" y="4874278"/>
              <a:ext cx="2514600" cy="497822"/>
            </a:xfrm>
            <a:prstGeom prst="frame">
              <a:avLst>
                <a:gd name="adj1" fmla="val 72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액자 46"/>
            <p:cNvSpPr/>
            <p:nvPr/>
          </p:nvSpPr>
          <p:spPr>
            <a:xfrm>
              <a:off x="10134600" y="6515100"/>
              <a:ext cx="2514600" cy="497822"/>
            </a:xfrm>
            <a:prstGeom prst="frame">
              <a:avLst>
                <a:gd name="adj1" fmla="val 723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액자 47"/>
          <p:cNvSpPr/>
          <p:nvPr/>
        </p:nvSpPr>
        <p:spPr>
          <a:xfrm>
            <a:off x="12966700" y="5676900"/>
            <a:ext cx="2514600" cy="1374122"/>
          </a:xfrm>
          <a:prstGeom prst="frame">
            <a:avLst>
              <a:gd name="adj1" fmla="val 29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715001" y="49195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중복 체크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5481300" y="5763796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아파트 명으로 검색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ko-KR" altLang="en-US" b="1" dirty="0" err="1" smtClean="0"/>
              <a:t>단지코드</a:t>
            </a:r>
            <a:r>
              <a:rPr lang="ko-KR" altLang="en-US" b="1" dirty="0" smtClean="0"/>
              <a:t> 자동완성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0" grpId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0" name="그룹 39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1" name="TextBox 40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2" name="회원가입 최종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755403" y="3238500"/>
            <a:ext cx="9550080" cy="5968800"/>
          </a:xfrm>
          <a:prstGeom prst="rect">
            <a:avLst/>
          </a:prstGeom>
        </p:spPr>
      </p:pic>
      <p:sp>
        <p:nvSpPr>
          <p:cNvPr id="47" name="TextBox 20"/>
          <p:cNvSpPr txBox="1"/>
          <p:nvPr/>
        </p:nvSpPr>
        <p:spPr>
          <a:xfrm>
            <a:off x="1501775" y="2641600"/>
            <a:ext cx="4311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800" b="1" dirty="0" smtClean="0">
                <a:solidFill>
                  <a:srgbClr val="000000"/>
                </a:solidFill>
                <a:ea typeface="Noto Sans CJK KR Regular"/>
              </a:rPr>
              <a:t>회원가입 화면</a:t>
            </a:r>
            <a:endParaRPr lang="ko-KR" sz="2800" b="1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06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7116" y="2425700"/>
            <a:ext cx="4051300" cy="10287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2658724" y="3890356"/>
            <a:ext cx="3802158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 err="1">
                <a:latin typeface="+mn-ea"/>
              </a:rPr>
              <a:t>EasyOCR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활용하여 고지서 처리</a:t>
            </a:r>
            <a:endParaRPr lang="en-US" altLang="ko-KR" sz="2800" b="1" dirty="0" smtClean="0"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516184" y="6148715"/>
            <a:ext cx="4370482" cy="170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내 아파트 분석_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501900" y="3200400"/>
            <a:ext cx="9550080" cy="59688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0" name="TextBox 39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9" name="그룹 38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0" name="TextBox 39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5" y="2540575"/>
            <a:ext cx="8454158" cy="65433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59903" y="3606512"/>
            <a:ext cx="3921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b="1" dirty="0" smtClean="0">
                <a:latin typeface="+mn-ea"/>
              </a:rPr>
              <a:t>고지서 </a:t>
            </a:r>
            <a:r>
              <a:rPr lang="en-US" altLang="ko-KR" sz="3200" b="1" dirty="0" smtClean="0">
                <a:latin typeface="+mn-ea"/>
              </a:rPr>
              <a:t>OCR </a:t>
            </a:r>
            <a:r>
              <a:rPr lang="ko-KR" altLang="en-US" sz="3200" b="1" dirty="0" smtClean="0">
                <a:latin typeface="+mn-ea"/>
              </a:rPr>
              <a:t>활용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49450" y="4682735"/>
            <a:ext cx="50609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+mn-ea"/>
              </a:rPr>
              <a:t>사용자에게</a:t>
            </a:r>
            <a:endParaRPr lang="en-US" altLang="ko-KR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+mn-ea"/>
              </a:rPr>
              <a:t>고지서 이미지를 받아</a:t>
            </a:r>
            <a:endParaRPr lang="en-US" altLang="ko-KR" sz="2800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err="1" smtClean="0">
                <a:latin typeface="+mn-ea"/>
              </a:rPr>
              <a:t>EasyOCR</a:t>
            </a:r>
            <a:r>
              <a:rPr lang="ko-KR" altLang="en-US" sz="2800" b="1" dirty="0" smtClean="0">
                <a:latin typeface="+mn-ea"/>
              </a:rPr>
              <a:t>을 통해</a:t>
            </a:r>
            <a:r>
              <a:rPr lang="en-US" altLang="ko-KR" sz="2800" b="1" dirty="0" smtClean="0">
                <a:latin typeface="+mn-ea"/>
              </a:rPr>
              <a:t/>
            </a:r>
            <a:br>
              <a:rPr lang="en-US" altLang="ko-KR" sz="2800" b="1" dirty="0" smtClean="0">
                <a:latin typeface="+mn-ea"/>
              </a:rPr>
            </a:br>
            <a:r>
              <a:rPr lang="ko-KR" altLang="en-US" sz="2800" b="1" dirty="0" smtClean="0">
                <a:latin typeface="+mn-ea"/>
              </a:rPr>
              <a:t>전기 사용량을 추출하여</a:t>
            </a:r>
            <a:r>
              <a:rPr lang="en-US" altLang="ko-KR" sz="2800" b="1" dirty="0" smtClean="0">
                <a:latin typeface="+mn-ea"/>
              </a:rPr>
              <a:t/>
            </a:r>
            <a:br>
              <a:rPr lang="en-US" altLang="ko-KR" sz="2800" b="1" dirty="0" smtClean="0">
                <a:latin typeface="+mn-ea"/>
              </a:rPr>
            </a:br>
            <a:r>
              <a:rPr lang="ko-KR" altLang="en-US" sz="2800" b="1" dirty="0" smtClean="0">
                <a:latin typeface="+mn-ea"/>
              </a:rPr>
              <a:t>사용자의 전력량 업데이트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25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5000" y="3296771"/>
            <a:ext cx="10800000" cy="5913983"/>
          </a:xfrm>
          <a:prstGeom prst="rect">
            <a:avLst/>
          </a:prstGeom>
        </p:spPr>
      </p:pic>
      <p:pic>
        <p:nvPicPr>
          <p:cNvPr id="36" name="Picture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500" y="2479174"/>
            <a:ext cx="5334000" cy="1028700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3" name="TextBox 42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644650" y="6043788"/>
            <a:ext cx="5289550" cy="830997"/>
            <a:chOff x="1644650" y="6043788"/>
            <a:chExt cx="5289550" cy="830997"/>
          </a:xfrm>
        </p:grpSpPr>
        <p:sp>
          <p:nvSpPr>
            <p:cNvPr id="49" name="액자 48"/>
            <p:cNvSpPr/>
            <p:nvPr/>
          </p:nvSpPr>
          <p:spPr>
            <a:xfrm>
              <a:off x="4419600" y="6062201"/>
              <a:ext cx="2514600" cy="688322"/>
            </a:xfrm>
            <a:prstGeom prst="frame">
              <a:avLst>
                <a:gd name="adj1" fmla="val 295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44650" y="6043788"/>
              <a:ext cx="2160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latin typeface="+mj-ea"/>
                  <a:ea typeface="+mj-ea"/>
                </a:rPr>
                <a:t>OCR</a:t>
              </a:r>
              <a:r>
                <a:rPr lang="ko-KR" altLang="en-US" sz="2400" b="1" dirty="0" smtClean="0">
                  <a:latin typeface="+mj-ea"/>
                  <a:ea typeface="+mj-ea"/>
                </a:rPr>
                <a:t>로 추출한 </a:t>
              </a:r>
              <a:endParaRPr lang="en-US" altLang="ko-KR" sz="2400" b="1" dirty="0" smtClean="0">
                <a:latin typeface="+mj-ea"/>
                <a:ea typeface="+mj-ea"/>
              </a:endParaRPr>
            </a:p>
            <a:p>
              <a:pPr algn="ctr"/>
              <a:r>
                <a:rPr lang="ko-KR" altLang="en-US" sz="2400" b="1" dirty="0" smtClean="0">
                  <a:latin typeface="+mj-ea"/>
                  <a:ea typeface="+mj-ea"/>
                </a:rPr>
                <a:t>전력량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99005" y="2514600"/>
            <a:ext cx="3708400" cy="1028700"/>
          </a:xfrm>
          <a:prstGeom prst="rect">
            <a:avLst/>
          </a:prstGeom>
        </p:spPr>
      </p:pic>
      <p:pic>
        <p:nvPicPr>
          <p:cNvPr id="37" name="내 아파트 비교하기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470720" y="3199653"/>
            <a:ext cx="9550080" cy="59688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0" name="TextBox 39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8100" y="2483853"/>
            <a:ext cx="2806700" cy="1028700"/>
          </a:xfrm>
          <a:prstGeom prst="rect">
            <a:avLst/>
          </a:prstGeom>
        </p:spPr>
      </p:pic>
      <p:pic>
        <p:nvPicPr>
          <p:cNvPr id="35" name="목표치 계산기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470720" y="3187800"/>
            <a:ext cx="9550080" cy="5968800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3" name="TextBox 42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3975100"/>
            <a:ext cx="8534400" cy="27813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아파트 별 게시판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083460" y="2755900"/>
            <a:ext cx="9550080" cy="5968800"/>
          </a:xfrm>
          <a:prstGeom prst="rect">
            <a:avLst/>
          </a:prstGeom>
        </p:spPr>
      </p:pic>
      <p:sp>
        <p:nvSpPr>
          <p:cNvPr id="37" name="TextBox 20"/>
          <p:cNvSpPr txBox="1"/>
          <p:nvPr/>
        </p:nvSpPr>
        <p:spPr>
          <a:xfrm>
            <a:off x="1501775" y="2641600"/>
            <a:ext cx="4311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800" b="1" i="0" u="none" strike="noStrike" dirty="0" smtClean="0">
                <a:solidFill>
                  <a:srgbClr val="000000"/>
                </a:solidFill>
                <a:ea typeface="Noto Sans CJK KR Regular"/>
              </a:rPr>
              <a:t>아파트</a:t>
            </a:r>
            <a:r>
              <a:rPr lang="en-US" altLang="ko-KR" sz="2800" b="1" dirty="0" smtClean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ko-KR" sz="2800" b="1" i="0" u="none" strike="noStrike" dirty="0" smtClean="0">
                <a:solidFill>
                  <a:srgbClr val="000000"/>
                </a:solidFill>
                <a:ea typeface="Noto Sans CJK KR Regular"/>
              </a:rPr>
              <a:t>게시판</a:t>
            </a:r>
            <a:r>
              <a:rPr lang="en-US" sz="2800" b="1" i="0" u="none" strike="noStrike" dirty="0" smtClean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1" i="0" u="none" strike="noStrike" dirty="0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9" name="TextBox 38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5" name="TextBox 20"/>
          <p:cNvSpPr txBox="1"/>
          <p:nvPr/>
        </p:nvSpPr>
        <p:spPr>
          <a:xfrm>
            <a:off x="1435287" y="5581650"/>
            <a:ext cx="431165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ko-KR" altLang="en-US" sz="2800" b="1" i="0" u="none" strike="noStrike" dirty="0" smtClean="0">
                <a:solidFill>
                  <a:srgbClr val="000000"/>
                </a:solidFill>
                <a:latin typeface="+mj-ea"/>
                <a:ea typeface="+mj-ea"/>
              </a:rPr>
              <a:t>사용자의 아파트만 </a:t>
            </a:r>
            <a:endParaRPr lang="en-US" altLang="ko-KR" sz="2800" b="1" i="0" u="none" strike="noStrike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altLang="ko-KR" sz="28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2800" b="1" dirty="0" smtClean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ko-KR" altLang="en-US" sz="2800" b="1" i="0" u="none" strike="noStrike" dirty="0" smtClean="0">
                <a:solidFill>
                  <a:srgbClr val="000000"/>
                </a:solidFill>
                <a:latin typeface="+mj-ea"/>
                <a:ea typeface="+mj-ea"/>
              </a:rPr>
              <a:t>조회 가능</a:t>
            </a:r>
            <a:endParaRPr lang="en-US" altLang="ko-KR" sz="2800" b="1" i="0" u="none" strike="noStrike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lvl="0" indent="-4572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altLang="ko-KR" sz="2800" b="1" i="0" u="none" strike="noStrike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lvl="0" indent="-4572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ko-KR" altLang="en-US" sz="2800" b="1" dirty="0" smtClean="0">
                <a:solidFill>
                  <a:srgbClr val="000000"/>
                </a:solidFill>
                <a:latin typeface="+mj-ea"/>
                <a:ea typeface="+mj-ea"/>
              </a:rPr>
              <a:t>추천 순으로 </a:t>
            </a:r>
            <a:r>
              <a:rPr lang="ko-KR" altLang="en-US" sz="2800" b="1" dirty="0" err="1" smtClean="0">
                <a:solidFill>
                  <a:srgbClr val="000000"/>
                </a:solidFill>
                <a:latin typeface="+mj-ea"/>
                <a:ea typeface="+mj-ea"/>
              </a:rPr>
              <a:t>인기글</a:t>
            </a:r>
            <a:r>
              <a:rPr lang="ko-KR" altLang="en-US" sz="28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en-US" altLang="ko-KR" sz="2800" b="1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altLang="ko-KR" sz="2800" b="1" dirty="0" smtClean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ko-KR" altLang="en-US" sz="2800" b="1" dirty="0" smtClean="0">
                <a:solidFill>
                  <a:srgbClr val="000000"/>
                </a:solidFill>
                <a:latin typeface="+mj-ea"/>
                <a:ea typeface="+mj-ea"/>
              </a:rPr>
              <a:t>상단 배치</a:t>
            </a:r>
            <a:endParaRPr lang="en-US" altLang="ko-KR" sz="2800" b="1" i="0" u="none" strike="noStrike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7150" y="2540000"/>
            <a:ext cx="3594100" cy="1028700"/>
          </a:xfrm>
          <a:prstGeom prst="rect">
            <a:avLst/>
          </a:prstGeom>
        </p:spPr>
      </p:pic>
      <p:pic>
        <p:nvPicPr>
          <p:cNvPr id="35" name="탄소 포인트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434861" y="3229535"/>
            <a:ext cx="9550080" cy="596880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8" name="TextBox 37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8100" y="2468065"/>
            <a:ext cx="2463800" cy="10287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79762" y="8542738"/>
            <a:ext cx="42388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+mn-ea"/>
              </a:rPr>
              <a:t>네이버 뉴스 </a:t>
            </a:r>
            <a:r>
              <a:rPr lang="en-US" altLang="ko-KR" sz="2800" b="1" dirty="0">
                <a:latin typeface="+mn-ea"/>
              </a:rPr>
              <a:t>API </a:t>
            </a:r>
            <a:r>
              <a:rPr lang="ko-KR" altLang="en-US" sz="2800" b="1" dirty="0">
                <a:latin typeface="+mn-ea"/>
              </a:rPr>
              <a:t>활용</a:t>
            </a:r>
            <a:endParaRPr lang="en-US" altLang="ko-KR" sz="2800" b="1" dirty="0" smtClean="0">
              <a:latin typeface="+mn-ea"/>
            </a:endParaRPr>
          </a:p>
        </p:txBody>
      </p:sp>
      <p:pic>
        <p:nvPicPr>
          <p:cNvPr id="30" name="에너지 뉴스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645860" y="2807819"/>
            <a:ext cx="9377280" cy="5860800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1" name="TextBox 40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0400" y="114300"/>
            <a:ext cx="2628900" cy="144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31950" y="2497889"/>
            <a:ext cx="5448300" cy="10287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30400" y="8178105"/>
            <a:ext cx="9649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 err="1">
                <a:latin typeface="+mn-ea"/>
              </a:rPr>
              <a:t>CoolSMS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API</a:t>
            </a:r>
            <a:r>
              <a:rPr lang="ko-KR" altLang="en-US" sz="2800" b="1" dirty="0" smtClean="0">
                <a:latin typeface="+mn-ea"/>
              </a:rPr>
              <a:t>를 활용하여 전화번호 인증 구현</a:t>
            </a:r>
            <a:endParaRPr lang="en-US" altLang="ko-KR" sz="2800" b="1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b="1" dirty="0" smtClean="0">
                <a:latin typeface="+mn-ea"/>
              </a:rPr>
              <a:t>Gmail API</a:t>
            </a:r>
            <a:r>
              <a:rPr lang="ko-KR" altLang="en-US" sz="2800" b="1" dirty="0" smtClean="0">
                <a:latin typeface="+mn-ea"/>
              </a:rPr>
              <a:t>를 활용하여 이메일 인증 구현</a:t>
            </a:r>
            <a:endParaRPr lang="en-US" altLang="ko-KR" sz="2800" b="1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800" b="1" dirty="0" smtClean="0">
              <a:latin typeface="+mn-ea"/>
            </a:endParaRPr>
          </a:p>
        </p:txBody>
      </p:sp>
      <p:pic>
        <p:nvPicPr>
          <p:cNvPr id="37" name="아이디, 비밀번호 찾기_vrew_expo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274235" y="3171265"/>
            <a:ext cx="7902575" cy="493910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41" name="TextBox 40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latin typeface="+mj-ea"/>
                  <a:ea typeface="+mj-ea"/>
                </a:rPr>
                <a:t>구현 화면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7850" y="4343221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7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향후 계획</a:t>
            </a:r>
            <a:endParaRPr lang="ko-KR" altLang="en-US" sz="7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0771" y="1549400"/>
            <a:ext cx="23876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6187" y="1536700"/>
            <a:ext cx="2382156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8580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0" y="2251955"/>
            <a:ext cx="16141700" cy="7137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206500" y="1722575"/>
            <a:ext cx="15849600" cy="400762"/>
            <a:chOff x="1206500" y="1722575"/>
            <a:chExt cx="15849600" cy="400762"/>
          </a:xfrm>
        </p:grpSpPr>
        <p:sp>
          <p:nvSpPr>
            <p:cNvPr id="36" name="TextBox 35"/>
            <p:cNvSpPr txBox="1"/>
            <p:nvPr/>
          </p:nvSpPr>
          <p:spPr>
            <a:xfrm>
              <a:off x="15278100" y="174311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+mj-ea"/>
                  <a:ea typeface="+mj-ea"/>
                </a:rPr>
                <a:t>06. </a:t>
              </a:r>
              <a:r>
                <a:rPr lang="ko-KR" altLang="en-US" b="1" dirty="0" smtClean="0">
                  <a:latin typeface="+mj-ea"/>
                  <a:ea typeface="+mj-ea"/>
                </a:rPr>
                <a:t>향후 계획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243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배경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91086" y="175400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계획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530443" y="1744133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결과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585700" y="1733034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화면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06500" y="172257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01. </a:t>
              </a:r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개요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TextBox 2"/>
          <p:cNvSpPr txBox="1"/>
          <p:nvPr/>
        </p:nvSpPr>
        <p:spPr>
          <a:xfrm>
            <a:off x="2051050" y="324757"/>
            <a:ext cx="3746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ko-KR" altLang="en-US" sz="3600" i="0" u="none" strike="noStrike" spc="-200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endParaRPr lang="ko-KR" sz="3600" i="0" u="none" strike="noStrike" spc="-200" dirty="0">
              <a:solidFill>
                <a:srgbClr val="057E68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Picture 6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870200" y="5130800"/>
            <a:ext cx="12598400" cy="25400"/>
          </a:xfrm>
          <a:prstGeom prst="rect">
            <a:avLst/>
          </a:prstGeom>
        </p:spPr>
      </p:pic>
      <p:pic>
        <p:nvPicPr>
          <p:cNvPr id="44" name="Picture 7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2870200" y="7061200"/>
            <a:ext cx="12598400" cy="25400"/>
          </a:xfrm>
          <a:prstGeom prst="rect">
            <a:avLst/>
          </a:prstGeom>
        </p:spPr>
      </p:pic>
      <p:sp>
        <p:nvSpPr>
          <p:cNvPr id="45" name="TextBox 13"/>
          <p:cNvSpPr txBox="1"/>
          <p:nvPr/>
        </p:nvSpPr>
        <p:spPr>
          <a:xfrm>
            <a:off x="4238171" y="2982259"/>
            <a:ext cx="118364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50000"/>
              </a:lnSpc>
            </a:pPr>
            <a:r>
              <a:rPr lang="ko-KR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아파트</a:t>
            </a:r>
            <a:r>
              <a:rPr lang="en-US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에너지</a:t>
            </a:r>
            <a:r>
              <a:rPr lang="en-US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절약</a:t>
            </a:r>
            <a:r>
              <a:rPr lang="en-US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highlight>
                  <a:srgbClr val="057E68"/>
                </a:highlight>
                <a:latin typeface="+mj-ea"/>
                <a:ea typeface="+mj-ea"/>
              </a:rPr>
              <a:t>시스템</a:t>
            </a:r>
          </a:p>
          <a:p>
            <a:pPr lvl="0" algn="just">
              <a:lnSpc>
                <a:spcPct val="150000"/>
              </a:lnSpc>
            </a:pP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데이터의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한계로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할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수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없었지만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데이터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범위가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넓어진다면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추후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발전가능성으로</a:t>
            </a:r>
          </a:p>
          <a:p>
            <a:pPr lvl="0" algn="just">
              <a:lnSpc>
                <a:spcPct val="150000"/>
              </a:lnSpc>
            </a:pP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난방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가스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등의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데이터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까지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시켜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아파트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전체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에너지에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대해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일괄적으로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 </a:t>
            </a:r>
          </a:p>
          <a:p>
            <a:pPr lvl="0" algn="just">
              <a:lnSpc>
                <a:spcPct val="150000"/>
              </a:lnSpc>
            </a:pP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비교분석이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가능하게</a:t>
            </a:r>
            <a:r>
              <a:rPr lang="en-US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dirty="0">
                <a:solidFill>
                  <a:srgbClr val="000000"/>
                </a:solidFill>
                <a:latin typeface="+mj-ea"/>
                <a:ea typeface="+mj-ea"/>
              </a:rPr>
              <a:t>발전</a:t>
            </a:r>
          </a:p>
        </p:txBody>
      </p:sp>
      <p:pic>
        <p:nvPicPr>
          <p:cNvPr id="46" name="Picture 1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2900" y="3848100"/>
            <a:ext cx="1168400" cy="596900"/>
          </a:xfrm>
          <a:prstGeom prst="rect">
            <a:avLst/>
          </a:prstGeom>
        </p:spPr>
      </p:pic>
      <p:sp>
        <p:nvSpPr>
          <p:cNvPr id="47" name="TextBox 15"/>
          <p:cNvSpPr txBox="1"/>
          <p:nvPr/>
        </p:nvSpPr>
        <p:spPr>
          <a:xfrm>
            <a:off x="2971800" y="38862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200">
                <a:solidFill>
                  <a:srgbClr val="F6F6F1"/>
                </a:solidFill>
                <a:latin typeface="NanumSquare Regular"/>
              </a:rPr>
              <a:t>01</a:t>
            </a:r>
          </a:p>
        </p:txBody>
      </p:sp>
      <p:sp>
        <p:nvSpPr>
          <p:cNvPr id="48" name="TextBox 16"/>
          <p:cNvSpPr txBox="1"/>
          <p:nvPr/>
        </p:nvSpPr>
        <p:spPr>
          <a:xfrm>
            <a:off x="4267200" y="5549900"/>
            <a:ext cx="120650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400" b="1" i="0" u="none" strike="noStrike" spc="100" dirty="0">
                <a:solidFill>
                  <a:srgbClr val="FFFFFF"/>
                </a:solidFill>
                <a:highlight>
                  <a:srgbClr val="4C9B74"/>
                </a:highlight>
                <a:latin typeface="+mj-ea"/>
                <a:ea typeface="+mj-ea"/>
              </a:rPr>
              <a:t>모바일</a:t>
            </a:r>
            <a:r>
              <a:rPr lang="en-US" sz="2400" b="1" i="0" u="none" strike="noStrike" spc="100" dirty="0">
                <a:solidFill>
                  <a:srgbClr val="FFFFFF"/>
                </a:solidFill>
                <a:highlight>
                  <a:srgbClr val="4C9B74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FFFFFF"/>
                </a:solidFill>
                <a:highlight>
                  <a:srgbClr val="4C9B74"/>
                </a:highlight>
                <a:latin typeface="+mj-ea"/>
                <a:ea typeface="+mj-ea"/>
              </a:rPr>
              <a:t>앱</a:t>
            </a:r>
            <a:r>
              <a:rPr lang="en-US" sz="2400" b="1" i="0" u="none" strike="noStrike" spc="100" dirty="0">
                <a:solidFill>
                  <a:srgbClr val="FFFFFF"/>
                </a:solidFill>
                <a:highlight>
                  <a:srgbClr val="4C9B74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FFFFFF"/>
                </a:solidFill>
                <a:highlight>
                  <a:srgbClr val="4C9B74"/>
                </a:highlight>
                <a:latin typeface="+mj-ea"/>
                <a:ea typeface="+mj-ea"/>
              </a:rPr>
              <a:t>제작</a:t>
            </a:r>
          </a:p>
          <a:p>
            <a:pPr lvl="0" algn="just">
              <a:lnSpc>
                <a:spcPct val="115369"/>
              </a:lnSpc>
            </a:pP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아파트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에너지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관련하여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React-Native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활용해서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모바일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앱으로도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서비스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제공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82900" y="5803900"/>
            <a:ext cx="1168400" cy="596900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2971800" y="58547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02</a:t>
            </a:r>
          </a:p>
        </p:txBody>
      </p:sp>
      <p:pic>
        <p:nvPicPr>
          <p:cNvPr id="51" name="Picture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82900" y="7734300"/>
            <a:ext cx="1168400" cy="596900"/>
          </a:xfrm>
          <a:prstGeom prst="rect">
            <a:avLst/>
          </a:prstGeom>
        </p:spPr>
      </p:pic>
      <p:sp>
        <p:nvSpPr>
          <p:cNvPr id="52" name="TextBox 20"/>
          <p:cNvSpPr txBox="1"/>
          <p:nvPr/>
        </p:nvSpPr>
        <p:spPr>
          <a:xfrm>
            <a:off x="2971800" y="7785100"/>
            <a:ext cx="100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800" b="1" i="0" u="none" strike="noStrike" spc="-300">
                <a:solidFill>
                  <a:srgbClr val="F6F6F1"/>
                </a:solidFill>
                <a:latin typeface="NanumSquare Regular"/>
              </a:rPr>
              <a:t>03</a:t>
            </a:r>
          </a:p>
        </p:txBody>
      </p:sp>
      <p:sp>
        <p:nvSpPr>
          <p:cNvPr id="53" name="TextBox 21"/>
          <p:cNvSpPr txBox="1"/>
          <p:nvPr/>
        </p:nvSpPr>
        <p:spPr>
          <a:xfrm>
            <a:off x="4267200" y="7518400"/>
            <a:ext cx="114554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5369"/>
              </a:lnSpc>
            </a:pPr>
            <a:r>
              <a:rPr lang="ko-KR" sz="2400" b="1" i="0" u="none" strike="noStrike" spc="100" dirty="0">
                <a:solidFill>
                  <a:srgbClr val="FFFFFF"/>
                </a:solidFill>
                <a:highlight>
                  <a:srgbClr val="81C462"/>
                </a:highlight>
                <a:latin typeface="+mj-ea"/>
                <a:ea typeface="+mj-ea"/>
              </a:rPr>
              <a:t>탄소</a:t>
            </a:r>
            <a:r>
              <a:rPr lang="en-US" sz="2400" b="1" i="0" u="none" strike="noStrike" spc="100" dirty="0">
                <a:solidFill>
                  <a:srgbClr val="FFFFFF"/>
                </a:solidFill>
                <a:highlight>
                  <a:srgbClr val="81C462"/>
                </a:highlight>
                <a:latin typeface="+mj-ea"/>
                <a:ea typeface="+mj-ea"/>
              </a:rPr>
              <a:t> </a:t>
            </a:r>
            <a:r>
              <a:rPr lang="ko-KR" sz="2400" b="1" i="0" u="none" strike="noStrike" spc="100" dirty="0" err="1">
                <a:solidFill>
                  <a:srgbClr val="FFFFFF"/>
                </a:solidFill>
                <a:highlight>
                  <a:srgbClr val="81C462"/>
                </a:highlight>
                <a:latin typeface="+mj-ea"/>
                <a:ea typeface="+mj-ea"/>
              </a:rPr>
              <a:t>포인트제</a:t>
            </a:r>
            <a:endParaRPr lang="ko-KR" sz="2400" b="1" i="0" u="none" strike="noStrike" spc="100" dirty="0">
              <a:solidFill>
                <a:srgbClr val="FFFFFF"/>
              </a:solidFill>
              <a:highlight>
                <a:srgbClr val="81C462"/>
              </a:highlight>
              <a:latin typeface="+mj-ea"/>
              <a:ea typeface="+mj-ea"/>
            </a:endParaRPr>
          </a:p>
          <a:p>
            <a:pPr lvl="0" algn="just">
              <a:lnSpc>
                <a:spcPct val="115369"/>
              </a:lnSpc>
            </a:pP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포인트만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시뮬레이션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하는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방법이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아니라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직접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신청도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가능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할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수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있도록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sz="2400" b="1" i="0" u="none" strike="noStrike" spc="100" dirty="0">
                <a:solidFill>
                  <a:srgbClr val="000000"/>
                </a:solidFill>
                <a:latin typeface="+mj-ea"/>
                <a:ea typeface="+mj-ea"/>
              </a:rPr>
              <a:t>발전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111500"/>
            <a:ext cx="12738100" cy="389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4521200"/>
            <a:ext cx="10299700" cy="34798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60600"/>
            <a:ext cx="16141700" cy="713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76200"/>
            <a:ext cx="26289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41500" y="3359150"/>
            <a:ext cx="5524500" cy="3975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98282" y="3359150"/>
            <a:ext cx="5948218" cy="399415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5500" y="4241800"/>
            <a:ext cx="3937000" cy="2413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0391" y="7391400"/>
            <a:ext cx="4102100" cy="1066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48241" y="7391400"/>
            <a:ext cx="5448300" cy="10668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02.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01. </a:t>
            </a:r>
            <a:r>
              <a:rPr lang="ko-KR" altLang="en-US" b="1" dirty="0" smtClean="0">
                <a:latin typeface="+mj-ea"/>
                <a:ea typeface="+mj-ea"/>
              </a:rPr>
              <a:t>프로젝트 개요</a:t>
            </a:r>
            <a:endParaRPr lang="ko-KR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2669" y="85307"/>
            <a:ext cx="26289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981200" y="1714500"/>
            <a:ext cx="14084300" cy="3454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5100" y="2463800"/>
            <a:ext cx="7048500" cy="17272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701800" y="3035300"/>
            <a:ext cx="14122400" cy="562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8300" y="4267200"/>
            <a:ext cx="7061200" cy="28067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574800" y="6210300"/>
            <a:ext cx="14465300" cy="3962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05000" y="7073900"/>
            <a:ext cx="7239000" cy="1981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8700" y="2463800"/>
            <a:ext cx="5638800" cy="33401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34000" y="4432300"/>
            <a:ext cx="2908300" cy="3810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56800" y="5994400"/>
            <a:ext cx="6172200" cy="2870200"/>
          </a:xfrm>
          <a:prstGeom prst="rect">
            <a:avLst/>
          </a:prstGeom>
        </p:spPr>
      </p:pic>
      <p:pic>
        <p:nvPicPr>
          <p:cNvPr id="49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96346" y="7937500"/>
            <a:ext cx="5587253" cy="381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02.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01. </a:t>
            </a:r>
            <a:r>
              <a:rPr lang="ko-KR" altLang="en-US" b="1" dirty="0" smtClean="0">
                <a:latin typeface="+mj-ea"/>
                <a:ea typeface="+mj-ea"/>
              </a:rPr>
              <a:t>프로젝트 개요</a:t>
            </a:r>
            <a:endParaRPr lang="ko-KR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9829800"/>
            <a:ext cx="184785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3975100"/>
            <a:ext cx="8394700" cy="27813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28600" y="190500"/>
            <a:ext cx="3412901" cy="1250156"/>
            <a:chOff x="228600" y="190500"/>
            <a:chExt cx="3412901" cy="1250156"/>
          </a:xfrm>
        </p:grpSpPr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800" y="205978"/>
              <a:ext cx="669701" cy="609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28600" y="190500"/>
              <a:ext cx="2857500" cy="12501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1800" y="38100"/>
            <a:ext cx="14351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1300" y="88900"/>
            <a:ext cx="36830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4800" y="3187700"/>
            <a:ext cx="6375400" cy="4813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93100" y="6375400"/>
            <a:ext cx="8420100" cy="1104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93100" y="7658100"/>
            <a:ext cx="8547100" cy="7747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2705100"/>
            <a:ext cx="7594600" cy="34671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61900" y="6934200"/>
            <a:ext cx="4051300" cy="381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137900" y="7848600"/>
            <a:ext cx="5588000" cy="381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02. </a:t>
            </a:r>
            <a:r>
              <a:rPr lang="ko-KR" altLang="en-US" b="1" dirty="0" smtClean="0">
                <a:latin typeface="+mj-ea"/>
                <a:ea typeface="+mj-ea"/>
              </a:rPr>
              <a:t>프로젝트 배경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01.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079500"/>
            <a:ext cx="49657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524000"/>
            <a:ext cx="2489200" cy="927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79500"/>
            <a:ext cx="49149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1524000"/>
            <a:ext cx="2463800" cy="927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079500"/>
            <a:ext cx="50165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400" y="1524000"/>
            <a:ext cx="2514600" cy="927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1079500"/>
            <a:ext cx="4089400" cy="185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4100" y="1524000"/>
            <a:ext cx="2044700" cy="92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1079500"/>
            <a:ext cx="49784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1100" y="1524000"/>
            <a:ext cx="2489200" cy="92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1524000"/>
            <a:ext cx="22733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870700" y="-1181100"/>
            <a:ext cx="32270700" cy="142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" y="2273300"/>
            <a:ext cx="16141700" cy="713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50800"/>
            <a:ext cx="1485900" cy="144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6600" y="114300"/>
            <a:ext cx="3162300" cy="14478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-647700" y="241300"/>
            <a:ext cx="10541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-203200" y="241300"/>
            <a:ext cx="10541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228600" y="241300"/>
            <a:ext cx="10541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673100" y="241300"/>
            <a:ext cx="1054100" cy="889000"/>
          </a:xfrm>
          <a:prstGeom prst="rect">
            <a:avLst/>
          </a:prstGeom>
        </p:spPr>
      </p:pic>
      <p:sp>
        <p:nvSpPr>
          <p:cNvPr id="35" name="TextBox 18"/>
          <p:cNvSpPr txBox="1"/>
          <p:nvPr/>
        </p:nvSpPr>
        <p:spPr>
          <a:xfrm>
            <a:off x="1346200" y="2959100"/>
            <a:ext cx="157099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4299"/>
              </a:lnSpc>
              <a:buClr>
                <a:srgbClr val="057E68"/>
              </a:buClr>
              <a:buFont typeface="Arial"/>
              <a:buChar char="●"/>
            </a:pP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국토</a:t>
            </a: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교통부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_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공동주택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</a:p>
          <a:p>
            <a:pPr marL="342900" lvl="0" indent="-342900" algn="l">
              <a:lnSpc>
                <a:spcPct val="174299"/>
              </a:lnSpc>
              <a:buClr>
                <a:srgbClr val="057E68"/>
              </a:buClr>
              <a:buFont typeface="Arial"/>
              <a:buChar char="●"/>
            </a:pP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단지</a:t>
            </a: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</a:t>
            </a:r>
            <a:r>
              <a:rPr lang="en-US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</a:p>
          <a:p>
            <a:pPr marL="342900" lvl="0" indent="-342900" algn="l">
              <a:lnSpc>
                <a:spcPct val="174299"/>
              </a:lnSpc>
              <a:buClr>
                <a:srgbClr val="057E68"/>
              </a:buClr>
              <a:buFont typeface="Arial"/>
              <a:buChar char="●"/>
            </a:pP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대전시</a:t>
            </a:r>
            <a:r>
              <a:rPr lang="en-US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면적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</a:p>
          <a:p>
            <a:pPr marL="342900" lvl="0" indent="-342900" algn="l">
              <a:lnSpc>
                <a:spcPct val="174299"/>
              </a:lnSpc>
              <a:buClr>
                <a:srgbClr val="057E68"/>
              </a:buClr>
              <a:buFont typeface="Arial"/>
              <a:buChar char="●"/>
            </a:pP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</a:t>
            </a:r>
            <a:r>
              <a:rPr lang="en-US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요금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계산표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</a:t>
            </a:r>
            <a:r>
              <a:rPr lang="en-US" altLang="ko-KR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sz="4200" b="1" i="0" u="none" strike="noStrike" dirty="0" smtClean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(+</a:t>
            </a:r>
            <a:r>
              <a:rPr lang="ko-KR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여름용</a:t>
            </a:r>
            <a:r>
              <a:rPr lang="en-US" sz="4200" b="1" i="0" u="none" strike="noStrike" dirty="0">
                <a:solidFill>
                  <a:srgbClr val="057E68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1447800" y="4025900"/>
            <a:ext cx="716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dirty="0">
                <a:solidFill>
                  <a:srgbClr val="057E68"/>
                </a:solidFill>
                <a:latin typeface="Noto Sans CJK KR Regular"/>
              </a:rPr>
              <a:t>(https://</a:t>
            </a:r>
            <a:r>
              <a:rPr lang="en-US" sz="2000" b="1" i="0" u="none" strike="noStrike" dirty="0" smtClean="0">
                <a:solidFill>
                  <a:srgbClr val="057E68"/>
                </a:solidFill>
                <a:latin typeface="Noto Sans CJK KR Regular"/>
              </a:rPr>
              <a:t>www.data.go.kr/data/15012964/openapi.d)</a:t>
            </a:r>
            <a:endParaRPr lang="en-US" sz="2000" b="1" i="0" u="none" strike="noStrike" dirty="0">
              <a:solidFill>
                <a:srgbClr val="057E68"/>
              </a:solidFill>
              <a:latin typeface="Noto Sans CJK KR Regular"/>
            </a:endParaRPr>
          </a:p>
        </p:txBody>
      </p:sp>
      <p:pic>
        <p:nvPicPr>
          <p:cNvPr id="37" name="Picture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85700" y="3848100"/>
            <a:ext cx="3530600" cy="2374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0" name="TextBox 39"/>
          <p:cNvSpPr txBox="1"/>
          <p:nvPr/>
        </p:nvSpPr>
        <p:spPr>
          <a:xfrm>
            <a:off x="15278100" y="1743119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06.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향후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243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02. </a:t>
            </a:r>
            <a:r>
              <a:rPr lang="ko-KR" altLang="en-US" b="1" dirty="0" smtClean="0">
                <a:latin typeface="+mj-ea"/>
                <a:ea typeface="+mj-ea"/>
              </a:rPr>
              <a:t>프로젝트 배경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91086" y="175400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03.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계획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30443" y="174413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04.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결과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585700" y="17330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05.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구현 화면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6500" y="1722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01.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1266</Words>
  <Application>Microsoft Office PowerPoint</Application>
  <PresentationFormat>사용자 지정</PresentationFormat>
  <Paragraphs>331</Paragraphs>
  <Slides>46</Slides>
  <Notes>0</Notes>
  <HiddenSlides>3</HiddenSlides>
  <MMClips>9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HY견고딕</vt:lpstr>
      <vt:lpstr>HY헤드라인M</vt:lpstr>
      <vt:lpstr>NanumSquare Regular</vt:lpstr>
      <vt:lpstr>Noto Sans CJK KR Regular</vt:lpstr>
      <vt:lpstr>Pretendard Bold</vt:lpstr>
      <vt:lpstr>Pretendard Medium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202-08</dc:creator>
  <cp:lastModifiedBy>202-08</cp:lastModifiedBy>
  <cp:revision>102</cp:revision>
  <dcterms:created xsi:type="dcterms:W3CDTF">2006-08-16T00:00:00Z</dcterms:created>
  <dcterms:modified xsi:type="dcterms:W3CDTF">2024-06-13T08:22:28Z</dcterms:modified>
</cp:coreProperties>
</file>